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1" r:id="rId4"/>
    <p:sldId id="263" r:id="rId5"/>
    <p:sldId id="264" r:id="rId6"/>
    <p:sldId id="256" r:id="rId7"/>
    <p:sldId id="257" r:id="rId8"/>
    <p:sldId id="260" r:id="rId9"/>
    <p:sldId id="262" r:id="rId10"/>
  </p:sldIdLst>
  <p:sldSz cx="9144000" cy="6858000" type="screen4x3"/>
  <p:notesSz cx="6805613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5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hwpdchv\Data\CUSTOMER\10%20DAM%20STORAGE\SEASTORA1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hwpdchv\Data\Operations\A2-Water%20Services\Kate%20Duzevich\Water%20Quality\SALINITY\Salinity%20Calculator%20&amp;%20Tracking%20Sheet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97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3.0848489815474424E-2"/>
          <c:y val="8.8368212678020266E-4"/>
          <c:w val="0.91148943526629311"/>
          <c:h val="0.77810932170678371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'PERCENTAGES A3'!$D$4</c:f>
              <c:strCache>
                <c:ptCount val="1"/>
                <c:pt idx="0">
                  <c:v>DRAKESBROOK 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-0.33944462824499877"/>
                  <c:y val="-4.1401056155405723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chemeClr val="tx2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1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0" i="0" u="none" strike="noStrike" baseline="0">
                    <a:solidFill>
                      <a:schemeClr val="tx2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</c:dLbls>
          <c:val>
            <c:numRef>
              <c:f>'PERCENTAGES A3'!$E$4</c:f>
              <c:numCache>
                <c:formatCode>0%</c:formatCode>
                <c:ptCount val="1"/>
                <c:pt idx="0">
                  <c:v>0.87</c:v>
                </c:pt>
              </c:numCache>
            </c:numRef>
          </c:val>
        </c:ser>
        <c:ser>
          <c:idx val="1"/>
          <c:order val="1"/>
          <c:tx>
            <c:strRef>
              <c:f>'PERCENTAGES A3'!$D$5</c:f>
              <c:strCache>
                <c:ptCount val="1"/>
                <c:pt idx="0">
                  <c:v>WAROONA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0.24515620421396905"/>
                  <c:y val="2.3191805365646661E-3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FFFF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</c:dLbls>
          <c:val>
            <c:numRef>
              <c:f>'PERCENTAGES A3'!$E$5</c:f>
              <c:numCache>
                <c:formatCode>0%</c:formatCode>
                <c:ptCount val="1"/>
                <c:pt idx="0">
                  <c:v>0.49</c:v>
                </c:pt>
              </c:numCache>
            </c:numRef>
          </c:val>
        </c:ser>
        <c:ser>
          <c:idx val="3"/>
          <c:order val="2"/>
          <c:tx>
            <c:strRef>
              <c:f>'PERCENTAGES A3'!$D$7</c:f>
              <c:strCache>
                <c:ptCount val="1"/>
                <c:pt idx="0">
                  <c:v>LOGUE BROOK 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0.20804088564559683"/>
                  <c:y val="-2.3986279409684568E-3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8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</c:dLbls>
          <c:val>
            <c:numRef>
              <c:f>'PERCENTAGES A3'!$E$7</c:f>
              <c:numCache>
                <c:formatCode>0%</c:formatCode>
                <c:ptCount val="1"/>
                <c:pt idx="0">
                  <c:v>0.39</c:v>
                </c:pt>
              </c:numCache>
            </c:numRef>
          </c:val>
        </c:ser>
        <c:ser>
          <c:idx val="4"/>
          <c:order val="3"/>
          <c:tx>
            <c:strRef>
              <c:f>'PERCENTAGES A3'!$D$8</c:f>
              <c:strCache>
                <c:ptCount val="1"/>
                <c:pt idx="0">
                  <c:v>HARVEY</c:v>
                </c:pt>
              </c:strCache>
            </c:strRef>
          </c:tx>
          <c:spPr>
            <a:solidFill>
              <a:srgbClr val="2AC079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0.25652251451761809"/>
                  <c:y val="7.6885991795935691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FFFF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1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8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</c:dLbls>
          <c:val>
            <c:numRef>
              <c:f>'PERCENTAGES A3'!$E$8</c:f>
              <c:numCache>
                <c:formatCode>0%</c:formatCode>
                <c:ptCount val="1"/>
                <c:pt idx="0">
                  <c:v>0.59</c:v>
                </c:pt>
              </c:numCache>
            </c:numRef>
          </c:val>
        </c:ser>
        <c:ser>
          <c:idx val="6"/>
          <c:order val="4"/>
          <c:tx>
            <c:strRef>
              <c:f>'PERCENTAGES A3'!$D$10</c:f>
              <c:strCache>
                <c:ptCount val="1"/>
                <c:pt idx="0">
                  <c:v>WELLINGTON</c:v>
                </c:pt>
              </c:strCache>
            </c:strRef>
          </c:tx>
          <c:spPr>
            <a:solidFill>
              <a:srgbClr val="0066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0.40356514259247006"/>
                  <c:y val="-3.7719835918713753E-6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 algn="r">
                  <a:defRPr sz="1200" b="1" i="0" u="none" strike="noStrike" baseline="0">
                    <a:solidFill>
                      <a:srgbClr val="FFFF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</c:dLbls>
          <c:val>
            <c:numRef>
              <c:f>'PERCENTAGES A3'!$E$10</c:f>
              <c:numCache>
                <c:formatCode>0%</c:formatCode>
                <c:ptCount val="1"/>
                <c:pt idx="0">
                  <c:v>0.73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6008960"/>
        <c:axId val="86010496"/>
        <c:axId val="0"/>
      </c:bar3DChart>
      <c:catAx>
        <c:axId val="860089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601049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86010496"/>
        <c:scaling>
          <c:orientation val="minMax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%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600896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14851681734227665"/>
          <c:y val="0.85738548901084688"/>
          <c:w val="0.69507803121248501"/>
          <c:h val="0.1030004001358385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09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AU"/>
              <a:t>Harvey Dam October Storage 2003- 2016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4528146152783533"/>
          <c:y val="0.26432912328911906"/>
          <c:w val="0.75968642077635029"/>
          <c:h val="0.50678116577709664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trendline>
            <c:spPr>
              <a:ln w="25400">
                <a:solidFill>
                  <a:srgbClr val="FF0000"/>
                </a:solidFill>
              </a:ln>
            </c:spPr>
            <c:trendlineType val="linear"/>
            <c:dispRSqr val="0"/>
            <c:dispEq val="0"/>
          </c:trendline>
          <c:cat>
            <c:strRef>
              <c:f>Sheet1!$B$2:$P$2</c:f>
              <c:strCache>
                <c:ptCount val="14"/>
                <c:pt idx="0">
                  <c:v>2003/04</c:v>
                </c:pt>
                <c:pt idx="1">
                  <c:v>2004/05</c:v>
                </c:pt>
                <c:pt idx="2">
                  <c:v>2005/06</c:v>
                </c:pt>
                <c:pt idx="3">
                  <c:v>2006/07</c:v>
                </c:pt>
                <c:pt idx="4">
                  <c:v>2007/08</c:v>
                </c:pt>
                <c:pt idx="5">
                  <c:v>2008/09</c:v>
                </c:pt>
                <c:pt idx="6">
                  <c:v>2009/10</c:v>
                </c:pt>
                <c:pt idx="7">
                  <c:v>2010/11</c:v>
                </c:pt>
                <c:pt idx="8">
                  <c:v>2011/12</c:v>
                </c:pt>
                <c:pt idx="9">
                  <c:v>2012/13</c:v>
                </c:pt>
                <c:pt idx="10">
                  <c:v>2013/14</c:v>
                </c:pt>
                <c:pt idx="11">
                  <c:v>2014/15</c:v>
                </c:pt>
                <c:pt idx="12">
                  <c:v>2015/16</c:v>
                </c:pt>
                <c:pt idx="13">
                  <c:v>2016/17</c:v>
                </c:pt>
              </c:strCache>
            </c:strRef>
          </c:cat>
          <c:val>
            <c:numRef>
              <c:f>Sheet1!$B$3:$O$3</c:f>
              <c:numCache>
                <c:formatCode>_(* #,##0_);_(* \(#,##0\);_(* "-"??_);_(@_)</c:formatCode>
                <c:ptCount val="14"/>
                <c:pt idx="0">
                  <c:v>37655</c:v>
                </c:pt>
                <c:pt idx="1">
                  <c:v>37783</c:v>
                </c:pt>
                <c:pt idx="2">
                  <c:v>47326</c:v>
                </c:pt>
                <c:pt idx="3">
                  <c:v>30540</c:v>
                </c:pt>
                <c:pt idx="4">
                  <c:v>42728</c:v>
                </c:pt>
                <c:pt idx="5">
                  <c:v>44751</c:v>
                </c:pt>
                <c:pt idx="6">
                  <c:v>53504</c:v>
                </c:pt>
                <c:pt idx="7">
                  <c:v>26601</c:v>
                </c:pt>
                <c:pt idx="8">
                  <c:v>37315</c:v>
                </c:pt>
                <c:pt idx="9">
                  <c:v>34506</c:v>
                </c:pt>
                <c:pt idx="10">
                  <c:v>55835</c:v>
                </c:pt>
                <c:pt idx="11">
                  <c:v>56441.61</c:v>
                </c:pt>
                <c:pt idx="12">
                  <c:v>37527</c:v>
                </c:pt>
                <c:pt idx="13">
                  <c:v>33238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9159552"/>
        <c:axId val="109161472"/>
      </c:barChart>
      <c:catAx>
        <c:axId val="1091595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AU"/>
                  <a:t>Season</a:t>
                </a:r>
              </a:p>
            </c:rich>
          </c:tx>
          <c:layout/>
          <c:overlay val="0"/>
        </c:title>
        <c:majorTickMark val="none"/>
        <c:minorTickMark val="none"/>
        <c:tickLblPos val="nextTo"/>
        <c:txPr>
          <a:bodyPr rot="-3000000"/>
          <a:lstStyle/>
          <a:p>
            <a:pPr>
              <a:defRPr/>
            </a:pPr>
            <a:endParaRPr lang="en-US"/>
          </a:p>
        </c:txPr>
        <c:crossAx val="109161472"/>
        <c:crosses val="autoZero"/>
        <c:auto val="1"/>
        <c:lblAlgn val="ctr"/>
        <c:lblOffset val="100"/>
        <c:noMultiLvlLbl val="0"/>
      </c:catAx>
      <c:valAx>
        <c:axId val="10916147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Storage in GL</a:t>
                </a:r>
              </a:p>
            </c:rich>
          </c:tx>
          <c:layout>
            <c:manualLayout>
              <c:xMode val="edge"/>
              <c:yMode val="edge"/>
              <c:x val="0"/>
              <c:y val="0.37947963026360837"/>
            </c:manualLayout>
          </c:layout>
          <c:overlay val="0"/>
        </c:title>
        <c:numFmt formatCode="_(* #,##0_);_(* \(#,##0\);_(* &quot;-&quot;??_);_(@_)" sourceLinked="1"/>
        <c:majorTickMark val="out"/>
        <c:minorTickMark val="none"/>
        <c:tickLblPos val="nextTo"/>
        <c:crossAx val="109159552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tx1"/>
      </a:solidFill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37"/>
    </mc:Choice>
    <mc:Fallback>
      <c:style val="37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AU"/>
              <a:t>Logue October Storage 1996- 2016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trendline>
            <c:spPr>
              <a:ln w="12700">
                <a:solidFill>
                  <a:srgbClr val="FF0000"/>
                </a:solidFill>
              </a:ln>
            </c:spPr>
            <c:trendlineType val="linear"/>
            <c:dispRSqr val="0"/>
            <c:dispEq val="0"/>
          </c:trendline>
          <c:cat>
            <c:strRef>
              <c:f>Sheet1!$A$6:$U$6</c:f>
              <c:strCache>
                <c:ptCount val="21"/>
                <c:pt idx="0">
                  <c:v>1996/97</c:v>
                </c:pt>
                <c:pt idx="1">
                  <c:v>1997/98</c:v>
                </c:pt>
                <c:pt idx="2">
                  <c:v>1998/99</c:v>
                </c:pt>
                <c:pt idx="3">
                  <c:v>1999/00</c:v>
                </c:pt>
                <c:pt idx="4">
                  <c:v>2000/01</c:v>
                </c:pt>
                <c:pt idx="5">
                  <c:v>2001/02</c:v>
                </c:pt>
                <c:pt idx="6">
                  <c:v>2002/03</c:v>
                </c:pt>
                <c:pt idx="7">
                  <c:v>2003/04</c:v>
                </c:pt>
                <c:pt idx="8">
                  <c:v>2004/05</c:v>
                </c:pt>
                <c:pt idx="9">
                  <c:v>2005/06</c:v>
                </c:pt>
                <c:pt idx="10">
                  <c:v>2006/07</c:v>
                </c:pt>
                <c:pt idx="11">
                  <c:v>2007/08</c:v>
                </c:pt>
                <c:pt idx="12">
                  <c:v>2008/09</c:v>
                </c:pt>
                <c:pt idx="13">
                  <c:v>2009/10</c:v>
                </c:pt>
                <c:pt idx="14">
                  <c:v>2010/11</c:v>
                </c:pt>
                <c:pt idx="15">
                  <c:v>2011/12</c:v>
                </c:pt>
                <c:pt idx="16">
                  <c:v>2012/13</c:v>
                </c:pt>
                <c:pt idx="17">
                  <c:v>2013/14</c:v>
                </c:pt>
                <c:pt idx="18">
                  <c:v>2014/15</c:v>
                </c:pt>
                <c:pt idx="19">
                  <c:v>2015/16</c:v>
                </c:pt>
                <c:pt idx="20">
                  <c:v>2016/17</c:v>
                </c:pt>
              </c:strCache>
            </c:strRef>
          </c:cat>
          <c:val>
            <c:numRef>
              <c:f>Sheet1!$A$7:$U$7</c:f>
              <c:numCache>
                <c:formatCode>#,##0</c:formatCode>
                <c:ptCount val="21"/>
                <c:pt idx="0">
                  <c:v>16965</c:v>
                </c:pt>
                <c:pt idx="1">
                  <c:v>18946</c:v>
                </c:pt>
                <c:pt idx="2">
                  <c:v>16281</c:v>
                </c:pt>
                <c:pt idx="3">
                  <c:v>14043</c:v>
                </c:pt>
                <c:pt idx="4">
                  <c:v>17979</c:v>
                </c:pt>
                <c:pt idx="5">
                  <c:v>11582</c:v>
                </c:pt>
                <c:pt idx="6">
                  <c:v>7154</c:v>
                </c:pt>
                <c:pt idx="7">
                  <c:v>6881</c:v>
                </c:pt>
                <c:pt idx="8">
                  <c:v>8090</c:v>
                </c:pt>
                <c:pt idx="9">
                  <c:v>10555</c:v>
                </c:pt>
                <c:pt idx="10">
                  <c:v>13536</c:v>
                </c:pt>
                <c:pt idx="11">
                  <c:v>12873</c:v>
                </c:pt>
                <c:pt idx="12">
                  <c:v>17188</c:v>
                </c:pt>
                <c:pt idx="13">
                  <c:v>15258</c:v>
                </c:pt>
                <c:pt idx="14">
                  <c:v>10221</c:v>
                </c:pt>
                <c:pt idx="15">
                  <c:v>5715</c:v>
                </c:pt>
                <c:pt idx="16">
                  <c:v>4666</c:v>
                </c:pt>
                <c:pt idx="17">
                  <c:v>7923</c:v>
                </c:pt>
                <c:pt idx="18">
                  <c:v>10146</c:v>
                </c:pt>
                <c:pt idx="19">
                  <c:v>8590</c:v>
                </c:pt>
                <c:pt idx="20">
                  <c:v>9449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679168"/>
        <c:axId val="130681088"/>
      </c:barChart>
      <c:catAx>
        <c:axId val="1306791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AU"/>
                  <a:t>Season</a:t>
                </a:r>
              </a:p>
            </c:rich>
          </c:tx>
          <c:layout/>
          <c:overlay val="0"/>
        </c:title>
        <c:majorTickMark val="none"/>
        <c:minorTickMark val="none"/>
        <c:tickLblPos val="nextTo"/>
        <c:txPr>
          <a:bodyPr rot="-2880000"/>
          <a:lstStyle/>
          <a:p>
            <a:pPr>
              <a:defRPr/>
            </a:pPr>
            <a:endParaRPr lang="en-US"/>
          </a:p>
        </c:txPr>
        <c:crossAx val="130681088"/>
        <c:crosses val="autoZero"/>
        <c:auto val="1"/>
        <c:lblAlgn val="ctr"/>
        <c:lblOffset val="100"/>
        <c:noMultiLvlLbl val="0"/>
      </c:catAx>
      <c:valAx>
        <c:axId val="13068108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AU"/>
                  <a:t>Storage GL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1306791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AU"/>
              <a:t>Waroona October Storage 1996-2016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trendline>
            <c:spPr>
              <a:ln w="12700">
                <a:solidFill>
                  <a:srgbClr val="FF0000"/>
                </a:solidFill>
              </a:ln>
            </c:spPr>
            <c:trendlineType val="linear"/>
            <c:dispRSqr val="0"/>
            <c:dispEq val="0"/>
          </c:trendline>
          <c:cat>
            <c:strRef>
              <c:f>Sheet1!$A$10:$U$10</c:f>
              <c:strCache>
                <c:ptCount val="21"/>
                <c:pt idx="0">
                  <c:v>1996/97</c:v>
                </c:pt>
                <c:pt idx="1">
                  <c:v>1997/98</c:v>
                </c:pt>
                <c:pt idx="2">
                  <c:v>1998/99</c:v>
                </c:pt>
                <c:pt idx="3">
                  <c:v>1999/00</c:v>
                </c:pt>
                <c:pt idx="4">
                  <c:v>2000/01</c:v>
                </c:pt>
                <c:pt idx="5">
                  <c:v>2001/02</c:v>
                </c:pt>
                <c:pt idx="6">
                  <c:v>2002/03</c:v>
                </c:pt>
                <c:pt idx="7">
                  <c:v>2003/04</c:v>
                </c:pt>
                <c:pt idx="8">
                  <c:v>2004/05</c:v>
                </c:pt>
                <c:pt idx="9">
                  <c:v>2005/06</c:v>
                </c:pt>
                <c:pt idx="10">
                  <c:v>2006/07</c:v>
                </c:pt>
                <c:pt idx="11">
                  <c:v>2007/08</c:v>
                </c:pt>
                <c:pt idx="12">
                  <c:v>2008/09</c:v>
                </c:pt>
                <c:pt idx="13">
                  <c:v>2009/10</c:v>
                </c:pt>
                <c:pt idx="14">
                  <c:v>2010/11</c:v>
                </c:pt>
                <c:pt idx="15">
                  <c:v>2011/12</c:v>
                </c:pt>
                <c:pt idx="16">
                  <c:v>2012/13</c:v>
                </c:pt>
                <c:pt idx="17">
                  <c:v>2013/14</c:v>
                </c:pt>
                <c:pt idx="18">
                  <c:v>2014/15</c:v>
                </c:pt>
                <c:pt idx="19">
                  <c:v>2015/16</c:v>
                </c:pt>
                <c:pt idx="20">
                  <c:v>2016/17</c:v>
                </c:pt>
              </c:strCache>
            </c:strRef>
          </c:cat>
          <c:val>
            <c:numRef>
              <c:f>Sheet1!$A$11:$U$11</c:f>
              <c:numCache>
                <c:formatCode>#,##0</c:formatCode>
                <c:ptCount val="21"/>
                <c:pt idx="0">
                  <c:v>14856</c:v>
                </c:pt>
                <c:pt idx="1">
                  <c:v>14856</c:v>
                </c:pt>
                <c:pt idx="2">
                  <c:v>14930</c:v>
                </c:pt>
                <c:pt idx="3">
                  <c:v>10802</c:v>
                </c:pt>
                <c:pt idx="4">
                  <c:v>9791</c:v>
                </c:pt>
                <c:pt idx="5">
                  <c:v>4310</c:v>
                </c:pt>
                <c:pt idx="6">
                  <c:v>4310</c:v>
                </c:pt>
                <c:pt idx="7">
                  <c:v>7108</c:v>
                </c:pt>
                <c:pt idx="8">
                  <c:v>10366</c:v>
                </c:pt>
                <c:pt idx="9">
                  <c:v>13248</c:v>
                </c:pt>
                <c:pt idx="10">
                  <c:v>12870</c:v>
                </c:pt>
                <c:pt idx="11">
                  <c:v>10214</c:v>
                </c:pt>
                <c:pt idx="12">
                  <c:v>9529</c:v>
                </c:pt>
                <c:pt idx="13">
                  <c:v>11668</c:v>
                </c:pt>
                <c:pt idx="14">
                  <c:v>4324</c:v>
                </c:pt>
                <c:pt idx="15">
                  <c:v>4607</c:v>
                </c:pt>
                <c:pt idx="16">
                  <c:v>5792</c:v>
                </c:pt>
                <c:pt idx="17">
                  <c:v>9823</c:v>
                </c:pt>
                <c:pt idx="18">
                  <c:v>10547.78</c:v>
                </c:pt>
                <c:pt idx="19">
                  <c:v>7457</c:v>
                </c:pt>
                <c:pt idx="20">
                  <c:v>7294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2229760"/>
        <c:axId val="132232320"/>
      </c:barChart>
      <c:catAx>
        <c:axId val="1322297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Season</a:t>
                </a:r>
              </a:p>
            </c:rich>
          </c:tx>
          <c:layout/>
          <c:overlay val="0"/>
        </c:title>
        <c:majorTickMark val="none"/>
        <c:minorTickMark val="none"/>
        <c:tickLblPos val="nextTo"/>
        <c:txPr>
          <a:bodyPr rot="-3000000"/>
          <a:lstStyle/>
          <a:p>
            <a:pPr>
              <a:defRPr/>
            </a:pPr>
            <a:endParaRPr lang="en-US"/>
          </a:p>
        </c:txPr>
        <c:crossAx val="132232320"/>
        <c:crosses val="autoZero"/>
        <c:auto val="1"/>
        <c:lblAlgn val="ctr"/>
        <c:lblOffset val="100"/>
        <c:noMultiLvlLbl val="0"/>
      </c:catAx>
      <c:valAx>
        <c:axId val="13223232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Storage GL</a:t>
                </a:r>
              </a:p>
            </c:rich>
          </c:tx>
          <c:layout/>
          <c:overlay val="0"/>
        </c:title>
        <c:numFmt formatCode="#,##0" sourceLinked="1"/>
        <c:majorTickMark val="out"/>
        <c:minorTickMark val="none"/>
        <c:tickLblPos val="nextTo"/>
        <c:crossAx val="1322297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Annual inflow (ML) &amp; Annual Allocation (%) Waroona/Harvey Irrigation District    1969 to 2015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'H:\Geoff\Water Services\Statistics\Inflow\Inflows\[B''ham &amp; Mungalup Stream Flows.xlsx]Data'!$E$4</c:f>
              <c:strCache>
                <c:ptCount val="1"/>
                <c:pt idx="0">
                  <c:v>Total ML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3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8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12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18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22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25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28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32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37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41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46"/>
            <c:invertIfNegative val="0"/>
            <c:bubble3D val="0"/>
            <c:spPr>
              <a:solidFill>
                <a:srgbClr val="00B050"/>
              </a:solidFill>
            </c:spPr>
          </c:dPt>
          <c:cat>
            <c:numRef>
              <c:f>'H:\Geoff\Water Services\Statistics\Inflow\Inflows\[B''ham &amp; Mungalup Stream Flows.xlsx]Data'!$D$5:$D$51</c:f>
              <c:numCache>
                <c:formatCode>General</c:formatCode>
                <c:ptCount val="47"/>
                <c:pt idx="0">
                  <c:v>1969</c:v>
                </c:pt>
                <c:pt idx="1">
                  <c:v>1970</c:v>
                </c:pt>
                <c:pt idx="2">
                  <c:v>1971</c:v>
                </c:pt>
                <c:pt idx="3">
                  <c:v>1972</c:v>
                </c:pt>
                <c:pt idx="4">
                  <c:v>1973</c:v>
                </c:pt>
                <c:pt idx="5">
                  <c:v>1974</c:v>
                </c:pt>
                <c:pt idx="6">
                  <c:v>1975</c:v>
                </c:pt>
                <c:pt idx="7">
                  <c:v>1976</c:v>
                </c:pt>
                <c:pt idx="8">
                  <c:v>1977</c:v>
                </c:pt>
                <c:pt idx="9">
                  <c:v>1978</c:v>
                </c:pt>
                <c:pt idx="10">
                  <c:v>1979</c:v>
                </c:pt>
                <c:pt idx="11">
                  <c:v>1980</c:v>
                </c:pt>
                <c:pt idx="12">
                  <c:v>1981</c:v>
                </c:pt>
                <c:pt idx="13">
                  <c:v>1982</c:v>
                </c:pt>
                <c:pt idx="14">
                  <c:v>1983</c:v>
                </c:pt>
                <c:pt idx="15">
                  <c:v>1984</c:v>
                </c:pt>
                <c:pt idx="16">
                  <c:v>1985</c:v>
                </c:pt>
                <c:pt idx="17">
                  <c:v>1986</c:v>
                </c:pt>
                <c:pt idx="18">
                  <c:v>1987</c:v>
                </c:pt>
                <c:pt idx="19">
                  <c:v>1988</c:v>
                </c:pt>
                <c:pt idx="20">
                  <c:v>1989</c:v>
                </c:pt>
                <c:pt idx="21">
                  <c:v>1990</c:v>
                </c:pt>
                <c:pt idx="22">
                  <c:v>1991</c:v>
                </c:pt>
                <c:pt idx="23">
                  <c:v>1992</c:v>
                </c:pt>
                <c:pt idx="24">
                  <c:v>1993</c:v>
                </c:pt>
                <c:pt idx="25">
                  <c:v>1994</c:v>
                </c:pt>
                <c:pt idx="26">
                  <c:v>1995</c:v>
                </c:pt>
                <c:pt idx="27">
                  <c:v>1996</c:v>
                </c:pt>
                <c:pt idx="28">
                  <c:v>1997</c:v>
                </c:pt>
                <c:pt idx="29">
                  <c:v>1998</c:v>
                </c:pt>
                <c:pt idx="30">
                  <c:v>1999</c:v>
                </c:pt>
                <c:pt idx="31">
                  <c:v>2000</c:v>
                </c:pt>
                <c:pt idx="32">
                  <c:v>2001</c:v>
                </c:pt>
                <c:pt idx="33">
                  <c:v>2002</c:v>
                </c:pt>
                <c:pt idx="34">
                  <c:v>2003</c:v>
                </c:pt>
                <c:pt idx="35">
                  <c:v>2004</c:v>
                </c:pt>
                <c:pt idx="36">
                  <c:v>2005</c:v>
                </c:pt>
                <c:pt idx="37">
                  <c:v>2006</c:v>
                </c:pt>
                <c:pt idx="38">
                  <c:v>2007</c:v>
                </c:pt>
                <c:pt idx="39">
                  <c:v>2008</c:v>
                </c:pt>
                <c:pt idx="40">
                  <c:v>2009</c:v>
                </c:pt>
                <c:pt idx="41">
                  <c:v>2010</c:v>
                </c:pt>
                <c:pt idx="42">
                  <c:v>2011</c:v>
                </c:pt>
                <c:pt idx="43">
                  <c:v>2012</c:v>
                </c:pt>
                <c:pt idx="44">
                  <c:v>2013</c:v>
                </c:pt>
                <c:pt idx="45">
                  <c:v>2014</c:v>
                </c:pt>
                <c:pt idx="46">
                  <c:v>2015</c:v>
                </c:pt>
              </c:numCache>
            </c:numRef>
          </c:cat>
          <c:val>
            <c:numRef>
              <c:f>'H:\Geoff\Water Services\Statistics\Inflow\Inflows\[B''ham &amp; Mungalup Stream Flows.xlsx]Data'!$E$5:$E$51</c:f>
              <c:numCache>
                <c:formatCode>General</c:formatCode>
                <c:ptCount val="47"/>
                <c:pt idx="0">
                  <c:v>54592</c:v>
                </c:pt>
                <c:pt idx="1">
                  <c:v>150319</c:v>
                </c:pt>
                <c:pt idx="2">
                  <c:v>126555</c:v>
                </c:pt>
                <c:pt idx="3">
                  <c:v>45371</c:v>
                </c:pt>
                <c:pt idx="4">
                  <c:v>160556</c:v>
                </c:pt>
                <c:pt idx="5">
                  <c:v>375714</c:v>
                </c:pt>
                <c:pt idx="6">
                  <c:v>94875</c:v>
                </c:pt>
                <c:pt idx="7">
                  <c:v>35269</c:v>
                </c:pt>
                <c:pt idx="8">
                  <c:v>60149</c:v>
                </c:pt>
                <c:pt idx="9">
                  <c:v>92878</c:v>
                </c:pt>
                <c:pt idx="10">
                  <c:v>23606</c:v>
                </c:pt>
                <c:pt idx="11">
                  <c:v>64591</c:v>
                </c:pt>
                <c:pt idx="12">
                  <c:v>124279</c:v>
                </c:pt>
                <c:pt idx="13">
                  <c:v>114998</c:v>
                </c:pt>
                <c:pt idx="14">
                  <c:v>286228</c:v>
                </c:pt>
                <c:pt idx="15">
                  <c:v>97485</c:v>
                </c:pt>
                <c:pt idx="16">
                  <c:v>117062</c:v>
                </c:pt>
                <c:pt idx="17">
                  <c:v>44835</c:v>
                </c:pt>
                <c:pt idx="18">
                  <c:v>29355</c:v>
                </c:pt>
                <c:pt idx="19">
                  <c:v>217922</c:v>
                </c:pt>
                <c:pt idx="20">
                  <c:v>82724</c:v>
                </c:pt>
                <c:pt idx="21">
                  <c:v>118799</c:v>
                </c:pt>
                <c:pt idx="22">
                  <c:v>169327</c:v>
                </c:pt>
                <c:pt idx="23">
                  <c:v>152055</c:v>
                </c:pt>
                <c:pt idx="24">
                  <c:v>89073</c:v>
                </c:pt>
                <c:pt idx="25">
                  <c:v>57082</c:v>
                </c:pt>
                <c:pt idx="26">
                  <c:v>102248</c:v>
                </c:pt>
                <c:pt idx="27">
                  <c:v>315475</c:v>
                </c:pt>
                <c:pt idx="28">
                  <c:v>50137</c:v>
                </c:pt>
                <c:pt idx="29">
                  <c:v>82387</c:v>
                </c:pt>
                <c:pt idx="30">
                  <c:v>94123</c:v>
                </c:pt>
                <c:pt idx="31">
                  <c:v>90275</c:v>
                </c:pt>
                <c:pt idx="32">
                  <c:v>12661</c:v>
                </c:pt>
                <c:pt idx="33">
                  <c:v>46611</c:v>
                </c:pt>
                <c:pt idx="34">
                  <c:v>64416</c:v>
                </c:pt>
                <c:pt idx="35">
                  <c:v>58614</c:v>
                </c:pt>
                <c:pt idx="36">
                  <c:v>115211</c:v>
                </c:pt>
                <c:pt idx="37">
                  <c:v>26535</c:v>
                </c:pt>
                <c:pt idx="38">
                  <c:v>75640</c:v>
                </c:pt>
                <c:pt idx="39">
                  <c:v>46028</c:v>
                </c:pt>
                <c:pt idx="40">
                  <c:v>100778</c:v>
                </c:pt>
                <c:pt idx="41">
                  <c:v>7175</c:v>
                </c:pt>
                <c:pt idx="42">
                  <c:v>85664</c:v>
                </c:pt>
                <c:pt idx="43">
                  <c:v>39065</c:v>
                </c:pt>
                <c:pt idx="44">
                  <c:v>85575</c:v>
                </c:pt>
                <c:pt idx="45">
                  <c:v>61889</c:v>
                </c:pt>
                <c:pt idx="46">
                  <c:v>14013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145156736"/>
        <c:axId val="145531264"/>
      </c:barChart>
      <c:lineChart>
        <c:grouping val="standard"/>
        <c:varyColors val="0"/>
        <c:ser>
          <c:idx val="2"/>
          <c:order val="1"/>
          <c:tx>
            <c:strRef>
              <c:f>'H:\Geoff\Water Services\Statistics\Inflow\Inflows\[B''ham &amp; Mungalup Stream Flows.xlsx]Data'!$F$4</c:f>
              <c:strCache>
                <c:ptCount val="1"/>
                <c:pt idx="0">
                  <c:v>% alloc'n</c:v>
                </c:pt>
              </c:strCache>
            </c:strRef>
          </c:tx>
          <c:spPr>
            <a:ln w="38100">
              <a:solidFill>
                <a:srgbClr val="7030A0"/>
              </a:solidFill>
            </a:ln>
          </c:spPr>
          <c:marker>
            <c:symbol val="none"/>
          </c:marker>
          <c:cat>
            <c:strRef>
              <c:f>'H:\Geoff\Water Services\Statistics\Inflow\Inflows\[B''ham &amp; Mungalup Stream Flows.xlsx]Data'!$D$4:$D$51</c:f>
              <c:strCache>
                <c:ptCount val="48"/>
                <c:pt idx="0">
                  <c:v>Year</c:v>
                </c:pt>
                <c:pt idx="1">
                  <c:v>1969</c:v>
                </c:pt>
                <c:pt idx="2">
                  <c:v>1970</c:v>
                </c:pt>
                <c:pt idx="3">
                  <c:v>1971</c:v>
                </c:pt>
                <c:pt idx="4">
                  <c:v>1972</c:v>
                </c:pt>
                <c:pt idx="5">
                  <c:v>1973</c:v>
                </c:pt>
                <c:pt idx="6">
                  <c:v>1974</c:v>
                </c:pt>
                <c:pt idx="7">
                  <c:v>1975</c:v>
                </c:pt>
                <c:pt idx="8">
                  <c:v>1976</c:v>
                </c:pt>
                <c:pt idx="9">
                  <c:v>1977</c:v>
                </c:pt>
                <c:pt idx="10">
                  <c:v>1978</c:v>
                </c:pt>
                <c:pt idx="11">
                  <c:v>1979</c:v>
                </c:pt>
                <c:pt idx="12">
                  <c:v>1980</c:v>
                </c:pt>
                <c:pt idx="13">
                  <c:v>1981</c:v>
                </c:pt>
                <c:pt idx="14">
                  <c:v>1982</c:v>
                </c:pt>
                <c:pt idx="15">
                  <c:v>1983</c:v>
                </c:pt>
                <c:pt idx="16">
                  <c:v>1984</c:v>
                </c:pt>
                <c:pt idx="17">
                  <c:v>1985</c:v>
                </c:pt>
                <c:pt idx="18">
                  <c:v>1986</c:v>
                </c:pt>
                <c:pt idx="19">
                  <c:v>1987</c:v>
                </c:pt>
                <c:pt idx="20">
                  <c:v>1988</c:v>
                </c:pt>
                <c:pt idx="21">
                  <c:v>1989</c:v>
                </c:pt>
                <c:pt idx="22">
                  <c:v>1990</c:v>
                </c:pt>
                <c:pt idx="23">
                  <c:v>1991</c:v>
                </c:pt>
                <c:pt idx="24">
                  <c:v>1992</c:v>
                </c:pt>
                <c:pt idx="25">
                  <c:v>1993</c:v>
                </c:pt>
                <c:pt idx="26">
                  <c:v>1994</c:v>
                </c:pt>
                <c:pt idx="27">
                  <c:v>1995</c:v>
                </c:pt>
                <c:pt idx="28">
                  <c:v>1996</c:v>
                </c:pt>
                <c:pt idx="29">
                  <c:v>1997</c:v>
                </c:pt>
                <c:pt idx="30">
                  <c:v>1998</c:v>
                </c:pt>
                <c:pt idx="31">
                  <c:v>1999</c:v>
                </c:pt>
                <c:pt idx="32">
                  <c:v>2000</c:v>
                </c:pt>
                <c:pt idx="33">
                  <c:v>2001</c:v>
                </c:pt>
                <c:pt idx="34">
                  <c:v>2002</c:v>
                </c:pt>
                <c:pt idx="35">
                  <c:v>2003</c:v>
                </c:pt>
                <c:pt idx="36">
                  <c:v>2004</c:v>
                </c:pt>
                <c:pt idx="37">
                  <c:v>2005</c:v>
                </c:pt>
                <c:pt idx="38">
                  <c:v>2006</c:v>
                </c:pt>
                <c:pt idx="39">
                  <c:v>2007</c:v>
                </c:pt>
                <c:pt idx="40">
                  <c:v>2008</c:v>
                </c:pt>
                <c:pt idx="41">
                  <c:v>2009</c:v>
                </c:pt>
                <c:pt idx="42">
                  <c:v>2010</c:v>
                </c:pt>
                <c:pt idx="43">
                  <c:v>2011</c:v>
                </c:pt>
                <c:pt idx="44">
                  <c:v>2012</c:v>
                </c:pt>
                <c:pt idx="45">
                  <c:v>2013</c:v>
                </c:pt>
                <c:pt idx="46">
                  <c:v>2014</c:v>
                </c:pt>
                <c:pt idx="47">
                  <c:v>2015</c:v>
                </c:pt>
              </c:strCache>
            </c:strRef>
          </c:cat>
          <c:val>
            <c:numRef>
              <c:f>'H:\Geoff\Water Services\Statistics\Inflow\Inflows\[B''ham &amp; Mungalup Stream Flows.xlsx]Data'!$F$5:$F$51</c:f>
              <c:numCache>
                <c:formatCode>General</c:formatCode>
                <c:ptCount val="47"/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65</c:v>
                </c:pt>
                <c:pt idx="33">
                  <c:v>60</c:v>
                </c:pt>
                <c:pt idx="34">
                  <c:v>80</c:v>
                </c:pt>
                <c:pt idx="35">
                  <c:v>75</c:v>
                </c:pt>
                <c:pt idx="36">
                  <c:v>90</c:v>
                </c:pt>
                <c:pt idx="37">
                  <c:v>65</c:v>
                </c:pt>
                <c:pt idx="38">
                  <c:v>75</c:v>
                </c:pt>
                <c:pt idx="39">
                  <c:v>85</c:v>
                </c:pt>
                <c:pt idx="40">
                  <c:v>85</c:v>
                </c:pt>
                <c:pt idx="41">
                  <c:v>34</c:v>
                </c:pt>
                <c:pt idx="42">
                  <c:v>45</c:v>
                </c:pt>
                <c:pt idx="43">
                  <c:v>40</c:v>
                </c:pt>
                <c:pt idx="44">
                  <c:v>70</c:v>
                </c:pt>
                <c:pt idx="45">
                  <c:v>70</c:v>
                </c:pt>
                <c:pt idx="46">
                  <c:v>50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5566720"/>
        <c:axId val="145534336"/>
      </c:lineChart>
      <c:catAx>
        <c:axId val="145156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45531264"/>
        <c:crosses val="autoZero"/>
        <c:auto val="1"/>
        <c:lblAlgn val="ctr"/>
        <c:lblOffset val="100"/>
        <c:noMultiLvlLbl val="0"/>
      </c:catAx>
      <c:valAx>
        <c:axId val="14553126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145156736"/>
        <c:crosses val="autoZero"/>
        <c:crossBetween val="between"/>
      </c:valAx>
      <c:valAx>
        <c:axId val="145534336"/>
        <c:scaling>
          <c:orientation val="minMax"/>
          <c:max val="102"/>
          <c:min val="0"/>
        </c:scaling>
        <c:delete val="0"/>
        <c:axPos val="r"/>
        <c:numFmt formatCode="General" sourceLinked="1"/>
        <c:majorTickMark val="out"/>
        <c:minorTickMark val="none"/>
        <c:tickLblPos val="nextTo"/>
        <c:crossAx val="145566720"/>
        <c:crosses val="max"/>
        <c:crossBetween val="between"/>
      </c:valAx>
      <c:catAx>
        <c:axId val="145566720"/>
        <c:scaling>
          <c:orientation val="minMax"/>
        </c:scaling>
        <c:delete val="1"/>
        <c:axPos val="b"/>
        <c:majorTickMark val="out"/>
        <c:minorTickMark val="none"/>
        <c:tickLblPos val="nextTo"/>
        <c:crossAx val="145534336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AU"/>
              <a:t>Fixed ($/share) &amp; Delivery ($/ML) Charges 1997 - 2016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Data!$A$5:$B$5</c:f>
              <c:strCache>
                <c:ptCount val="1"/>
                <c:pt idx="0">
                  <c:v>Delivery  $/ML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strRef>
              <c:f>Data!$C$3:$W$3</c:f>
              <c:strCache>
                <c:ptCount val="21"/>
                <c:pt idx="0">
                  <c:v>1996/7</c:v>
                </c:pt>
                <c:pt idx="1">
                  <c:v>1997/8</c:v>
                </c:pt>
                <c:pt idx="2">
                  <c:v>1998/9</c:v>
                </c:pt>
                <c:pt idx="3">
                  <c:v>1999/0</c:v>
                </c:pt>
                <c:pt idx="4">
                  <c:v>2000/1</c:v>
                </c:pt>
                <c:pt idx="5">
                  <c:v>2001/2</c:v>
                </c:pt>
                <c:pt idx="6">
                  <c:v>2002/3</c:v>
                </c:pt>
                <c:pt idx="7">
                  <c:v>2003/4</c:v>
                </c:pt>
                <c:pt idx="8">
                  <c:v>2004/5</c:v>
                </c:pt>
                <c:pt idx="9">
                  <c:v>2005/6</c:v>
                </c:pt>
                <c:pt idx="10">
                  <c:v>2006/7</c:v>
                </c:pt>
                <c:pt idx="11">
                  <c:v>2007/8</c:v>
                </c:pt>
                <c:pt idx="12">
                  <c:v>2008/9</c:v>
                </c:pt>
                <c:pt idx="13">
                  <c:v>2009/0</c:v>
                </c:pt>
                <c:pt idx="14">
                  <c:v>2010/1</c:v>
                </c:pt>
                <c:pt idx="15">
                  <c:v>2011/2</c:v>
                </c:pt>
                <c:pt idx="16">
                  <c:v>2012/3</c:v>
                </c:pt>
                <c:pt idx="17">
                  <c:v>2013/4</c:v>
                </c:pt>
                <c:pt idx="18">
                  <c:v>2014/5</c:v>
                </c:pt>
                <c:pt idx="19">
                  <c:v>2015/6</c:v>
                </c:pt>
                <c:pt idx="20">
                  <c:v>2016/7</c:v>
                </c:pt>
              </c:strCache>
            </c:strRef>
          </c:cat>
          <c:val>
            <c:numRef>
              <c:f>Data!$C$5:$W$5</c:f>
              <c:numCache>
                <c:formatCode>0.00</c:formatCode>
                <c:ptCount val="21"/>
                <c:pt idx="0">
                  <c:v>23.2</c:v>
                </c:pt>
                <c:pt idx="1">
                  <c:v>19.8</c:v>
                </c:pt>
                <c:pt idx="2">
                  <c:v>19.809999999999999</c:v>
                </c:pt>
                <c:pt idx="3">
                  <c:v>20.100000000000001</c:v>
                </c:pt>
                <c:pt idx="4">
                  <c:v>20.100000000000001</c:v>
                </c:pt>
                <c:pt idx="5">
                  <c:v>21.17</c:v>
                </c:pt>
                <c:pt idx="6">
                  <c:v>21.85</c:v>
                </c:pt>
                <c:pt idx="7">
                  <c:v>22.47</c:v>
                </c:pt>
                <c:pt idx="8">
                  <c:v>22.47</c:v>
                </c:pt>
                <c:pt idx="9">
                  <c:v>23.23</c:v>
                </c:pt>
                <c:pt idx="10">
                  <c:v>21.54</c:v>
                </c:pt>
                <c:pt idx="11">
                  <c:v>22.29</c:v>
                </c:pt>
                <c:pt idx="12">
                  <c:v>22.29</c:v>
                </c:pt>
                <c:pt idx="13">
                  <c:v>22.47</c:v>
                </c:pt>
                <c:pt idx="14">
                  <c:v>23.14</c:v>
                </c:pt>
                <c:pt idx="15">
                  <c:v>23.84</c:v>
                </c:pt>
                <c:pt idx="16" formatCode="General">
                  <c:v>26.34</c:v>
                </c:pt>
                <c:pt idx="17" formatCode="General">
                  <c:v>26.97</c:v>
                </c:pt>
                <c:pt idx="18" formatCode="General">
                  <c:v>27.81</c:v>
                </c:pt>
                <c:pt idx="19" formatCode="General">
                  <c:v>28.19</c:v>
                </c:pt>
                <c:pt idx="20" formatCode="General">
                  <c:v>28.19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Data!$A$11:$B$11</c:f>
              <c:strCache>
                <c:ptCount val="1"/>
                <c:pt idx="0">
                  <c:v>Water Corp $/share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strRef>
              <c:f>Data!$C$3:$W$3</c:f>
              <c:strCache>
                <c:ptCount val="21"/>
                <c:pt idx="0">
                  <c:v>1996/7</c:v>
                </c:pt>
                <c:pt idx="1">
                  <c:v>1997/8</c:v>
                </c:pt>
                <c:pt idx="2">
                  <c:v>1998/9</c:v>
                </c:pt>
                <c:pt idx="3">
                  <c:v>1999/0</c:v>
                </c:pt>
                <c:pt idx="4">
                  <c:v>2000/1</c:v>
                </c:pt>
                <c:pt idx="5">
                  <c:v>2001/2</c:v>
                </c:pt>
                <c:pt idx="6">
                  <c:v>2002/3</c:v>
                </c:pt>
                <c:pt idx="7">
                  <c:v>2003/4</c:v>
                </c:pt>
                <c:pt idx="8">
                  <c:v>2004/5</c:v>
                </c:pt>
                <c:pt idx="9">
                  <c:v>2005/6</c:v>
                </c:pt>
                <c:pt idx="10">
                  <c:v>2006/7</c:v>
                </c:pt>
                <c:pt idx="11">
                  <c:v>2007/8</c:v>
                </c:pt>
                <c:pt idx="12">
                  <c:v>2008/9</c:v>
                </c:pt>
                <c:pt idx="13">
                  <c:v>2009/0</c:v>
                </c:pt>
                <c:pt idx="14">
                  <c:v>2010/1</c:v>
                </c:pt>
                <c:pt idx="15">
                  <c:v>2011/2</c:v>
                </c:pt>
                <c:pt idx="16">
                  <c:v>2012/3</c:v>
                </c:pt>
                <c:pt idx="17">
                  <c:v>2013/4</c:v>
                </c:pt>
                <c:pt idx="18">
                  <c:v>2014/5</c:v>
                </c:pt>
                <c:pt idx="19">
                  <c:v>2015/6</c:v>
                </c:pt>
                <c:pt idx="20">
                  <c:v>2016/7</c:v>
                </c:pt>
              </c:strCache>
            </c:strRef>
          </c:cat>
          <c:val>
            <c:numRef>
              <c:f>Data!$C$11:$W$11</c:f>
              <c:numCache>
                <c:formatCode>General</c:formatCode>
                <c:ptCount val="21"/>
                <c:pt idx="10" formatCode="0.00">
                  <c:v>2.64</c:v>
                </c:pt>
                <c:pt idx="11" formatCode="0.00">
                  <c:v>3.9000000000000004</c:v>
                </c:pt>
                <c:pt idx="12" formatCode="0.00">
                  <c:v>6.4</c:v>
                </c:pt>
                <c:pt idx="13" formatCode="0.00">
                  <c:v>8.9</c:v>
                </c:pt>
                <c:pt idx="14" formatCode="0.00">
                  <c:v>11.4</c:v>
                </c:pt>
                <c:pt idx="15" formatCode="0.00">
                  <c:v>13.91</c:v>
                </c:pt>
                <c:pt idx="16" formatCode="0.00">
                  <c:v>17.990000000000002</c:v>
                </c:pt>
                <c:pt idx="17" formatCode="0.00">
                  <c:v>20.329999999999998</c:v>
                </c:pt>
                <c:pt idx="18" formatCode="0.00">
                  <c:v>22.59</c:v>
                </c:pt>
                <c:pt idx="19" formatCode="0.00">
                  <c:v>22.900000000000002</c:v>
                </c:pt>
                <c:pt idx="20" formatCode="0.00">
                  <c:v>26.18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Data!$A$14:$B$14</c:f>
              <c:strCache>
                <c:ptCount val="1"/>
                <c:pt idx="0">
                  <c:v>Harvey Water $/share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strRef>
              <c:f>Data!$C$3:$W$3</c:f>
              <c:strCache>
                <c:ptCount val="21"/>
                <c:pt idx="0">
                  <c:v>1996/7</c:v>
                </c:pt>
                <c:pt idx="1">
                  <c:v>1997/8</c:v>
                </c:pt>
                <c:pt idx="2">
                  <c:v>1998/9</c:v>
                </c:pt>
                <c:pt idx="3">
                  <c:v>1999/0</c:v>
                </c:pt>
                <c:pt idx="4">
                  <c:v>2000/1</c:v>
                </c:pt>
                <c:pt idx="5">
                  <c:v>2001/2</c:v>
                </c:pt>
                <c:pt idx="6">
                  <c:v>2002/3</c:v>
                </c:pt>
                <c:pt idx="7">
                  <c:v>2003/4</c:v>
                </c:pt>
                <c:pt idx="8">
                  <c:v>2004/5</c:v>
                </c:pt>
                <c:pt idx="9">
                  <c:v>2005/6</c:v>
                </c:pt>
                <c:pt idx="10">
                  <c:v>2006/7</c:v>
                </c:pt>
                <c:pt idx="11">
                  <c:v>2007/8</c:v>
                </c:pt>
                <c:pt idx="12">
                  <c:v>2008/9</c:v>
                </c:pt>
                <c:pt idx="13">
                  <c:v>2009/0</c:v>
                </c:pt>
                <c:pt idx="14">
                  <c:v>2010/1</c:v>
                </c:pt>
                <c:pt idx="15">
                  <c:v>2011/2</c:v>
                </c:pt>
                <c:pt idx="16">
                  <c:v>2012/3</c:v>
                </c:pt>
                <c:pt idx="17">
                  <c:v>2013/4</c:v>
                </c:pt>
                <c:pt idx="18">
                  <c:v>2014/5</c:v>
                </c:pt>
                <c:pt idx="19">
                  <c:v>2015/6</c:v>
                </c:pt>
                <c:pt idx="20">
                  <c:v>2016/7</c:v>
                </c:pt>
              </c:strCache>
            </c:strRef>
          </c:cat>
          <c:val>
            <c:numRef>
              <c:f>Data!$C$14:$W$14</c:f>
              <c:numCache>
                <c:formatCode>General</c:formatCode>
                <c:ptCount val="21"/>
                <c:pt idx="0">
                  <c:v>11.3</c:v>
                </c:pt>
                <c:pt idx="1">
                  <c:v>15.75</c:v>
                </c:pt>
                <c:pt idx="2">
                  <c:v>15.9</c:v>
                </c:pt>
                <c:pt idx="3">
                  <c:v>16.14</c:v>
                </c:pt>
                <c:pt idx="4">
                  <c:v>16.14</c:v>
                </c:pt>
                <c:pt idx="5">
                  <c:v>16.87</c:v>
                </c:pt>
                <c:pt idx="6">
                  <c:v>17.399999999999999</c:v>
                </c:pt>
                <c:pt idx="7">
                  <c:v>17.88</c:v>
                </c:pt>
                <c:pt idx="8">
                  <c:v>17.88</c:v>
                </c:pt>
                <c:pt idx="9">
                  <c:v>18.48</c:v>
                </c:pt>
                <c:pt idx="10">
                  <c:v>18.48</c:v>
                </c:pt>
                <c:pt idx="11">
                  <c:v>19.11</c:v>
                </c:pt>
                <c:pt idx="12" formatCode="0.00">
                  <c:v>19.36</c:v>
                </c:pt>
                <c:pt idx="13" formatCode="0.00">
                  <c:v>19.36</c:v>
                </c:pt>
                <c:pt idx="14" formatCode="0.00">
                  <c:v>18.45</c:v>
                </c:pt>
                <c:pt idx="15" formatCode="0.00">
                  <c:v>17.5</c:v>
                </c:pt>
                <c:pt idx="16">
                  <c:v>18.45</c:v>
                </c:pt>
                <c:pt idx="17">
                  <c:v>15.33</c:v>
                </c:pt>
                <c:pt idx="18">
                  <c:v>15.81</c:v>
                </c:pt>
                <c:pt idx="19">
                  <c:v>16.02</c:v>
                </c:pt>
                <c:pt idx="20">
                  <c:v>16.02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920576"/>
        <c:axId val="43098880"/>
      </c:lineChart>
      <c:catAx>
        <c:axId val="42920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43098880"/>
        <c:crosses val="autoZero"/>
        <c:auto val="1"/>
        <c:lblAlgn val="ctr"/>
        <c:lblOffset val="100"/>
        <c:noMultiLvlLbl val="0"/>
      </c:catAx>
      <c:valAx>
        <c:axId val="43098880"/>
        <c:scaling>
          <c:orientation val="minMax"/>
        </c:scaling>
        <c:delete val="0"/>
        <c:axPos val="l"/>
        <c:majorGridlines/>
        <c:numFmt formatCode="0.0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200" b="1" i="0" baseline="0"/>
            </a:pPr>
            <a:endParaRPr lang="en-US"/>
          </a:p>
        </c:txPr>
        <c:crossAx val="4292057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'Wellington Salinity Wcorp '!$D$3</c:f>
              <c:strCache>
                <c:ptCount val="1"/>
                <c:pt idx="0">
                  <c:v>Top PPM</c:v>
                </c:pt>
              </c:strCache>
            </c:strRef>
          </c:tx>
          <c:invertIfNegative val="0"/>
          <c:cat>
            <c:numRef>
              <c:f>'Wellington Salinity Wcorp '!$A$4:$A$15</c:f>
              <c:numCache>
                <c:formatCode>m/d/yyyy</c:formatCode>
                <c:ptCount val="12"/>
                <c:pt idx="0">
                  <c:v>42516</c:v>
                </c:pt>
                <c:pt idx="1">
                  <c:v>42527</c:v>
                </c:pt>
                <c:pt idx="2">
                  <c:v>42538</c:v>
                </c:pt>
                <c:pt idx="3">
                  <c:v>42551</c:v>
                </c:pt>
                <c:pt idx="4">
                  <c:v>42556</c:v>
                </c:pt>
                <c:pt idx="5">
                  <c:v>42573</c:v>
                </c:pt>
                <c:pt idx="6">
                  <c:v>42580</c:v>
                </c:pt>
                <c:pt idx="7">
                  <c:v>42586</c:v>
                </c:pt>
                <c:pt idx="8">
                  <c:v>42600</c:v>
                </c:pt>
                <c:pt idx="9">
                  <c:v>42614</c:v>
                </c:pt>
                <c:pt idx="10">
                  <c:v>42628</c:v>
                </c:pt>
                <c:pt idx="11">
                  <c:v>42649</c:v>
                </c:pt>
              </c:numCache>
            </c:numRef>
          </c:cat>
          <c:val>
            <c:numRef>
              <c:f>'Wellington Salinity Wcorp '!$D$4:$D$15</c:f>
              <c:numCache>
                <c:formatCode>0</c:formatCode>
                <c:ptCount val="12"/>
                <c:pt idx="0">
                  <c:v>1263.3499999999999</c:v>
                </c:pt>
                <c:pt idx="1">
                  <c:v>1259.5</c:v>
                </c:pt>
                <c:pt idx="2">
                  <c:v>1272.7</c:v>
                </c:pt>
                <c:pt idx="3">
                  <c:v>1277.6500000000001</c:v>
                </c:pt>
                <c:pt idx="4">
                  <c:v>1289.2</c:v>
                </c:pt>
                <c:pt idx="5">
                  <c:v>1320</c:v>
                </c:pt>
                <c:pt idx="6">
                  <c:v>1342.55</c:v>
                </c:pt>
                <c:pt idx="7">
                  <c:v>1333.75</c:v>
                </c:pt>
                <c:pt idx="8">
                  <c:v>1330.45</c:v>
                </c:pt>
                <c:pt idx="9">
                  <c:v>1323.85</c:v>
                </c:pt>
                <c:pt idx="10">
                  <c:v>1320</c:v>
                </c:pt>
                <c:pt idx="11">
                  <c:v>1317.25</c:v>
                </c:pt>
              </c:numCache>
            </c:numRef>
          </c:val>
        </c:ser>
        <c:ser>
          <c:idx val="1"/>
          <c:order val="1"/>
          <c:tx>
            <c:strRef>
              <c:f>'Wellington Salinity Wcorp '!$F$3</c:f>
              <c:strCache>
                <c:ptCount val="1"/>
                <c:pt idx="0">
                  <c:v>Mid PPM</c:v>
                </c:pt>
              </c:strCache>
            </c:strRef>
          </c:tx>
          <c:invertIfNegative val="0"/>
          <c:cat>
            <c:numRef>
              <c:f>'Wellington Salinity Wcorp '!$A$4:$A$15</c:f>
              <c:numCache>
                <c:formatCode>m/d/yyyy</c:formatCode>
                <c:ptCount val="12"/>
                <c:pt idx="0">
                  <c:v>42516</c:v>
                </c:pt>
                <c:pt idx="1">
                  <c:v>42527</c:v>
                </c:pt>
                <c:pt idx="2">
                  <c:v>42538</c:v>
                </c:pt>
                <c:pt idx="3">
                  <c:v>42551</c:v>
                </c:pt>
                <c:pt idx="4">
                  <c:v>42556</c:v>
                </c:pt>
                <c:pt idx="5">
                  <c:v>42573</c:v>
                </c:pt>
                <c:pt idx="6">
                  <c:v>42580</c:v>
                </c:pt>
                <c:pt idx="7">
                  <c:v>42586</c:v>
                </c:pt>
                <c:pt idx="8">
                  <c:v>42600</c:v>
                </c:pt>
                <c:pt idx="9">
                  <c:v>42614</c:v>
                </c:pt>
                <c:pt idx="10">
                  <c:v>42628</c:v>
                </c:pt>
                <c:pt idx="11">
                  <c:v>42649</c:v>
                </c:pt>
              </c:numCache>
            </c:numRef>
          </c:cat>
          <c:val>
            <c:numRef>
              <c:f>'Wellington Salinity Wcorp '!$F$4:$F$15</c:f>
              <c:numCache>
                <c:formatCode>0</c:formatCode>
                <c:ptCount val="12"/>
                <c:pt idx="0">
                  <c:v>1262.8</c:v>
                </c:pt>
                <c:pt idx="1">
                  <c:v>1260.05</c:v>
                </c:pt>
                <c:pt idx="2">
                  <c:v>1272.7</c:v>
                </c:pt>
                <c:pt idx="3">
                  <c:v>1277.0999999999999</c:v>
                </c:pt>
                <c:pt idx="4">
                  <c:v>1292.5</c:v>
                </c:pt>
                <c:pt idx="5">
                  <c:v>1319.45</c:v>
                </c:pt>
                <c:pt idx="6">
                  <c:v>1508.65</c:v>
                </c:pt>
                <c:pt idx="7">
                  <c:v>1750.1</c:v>
                </c:pt>
                <c:pt idx="8">
                  <c:v>1448.6999999999998</c:v>
                </c:pt>
                <c:pt idx="9">
                  <c:v>1326.6</c:v>
                </c:pt>
                <c:pt idx="10">
                  <c:v>1351.9</c:v>
                </c:pt>
                <c:pt idx="11">
                  <c:v>1320.55</c:v>
                </c:pt>
              </c:numCache>
            </c:numRef>
          </c:val>
        </c:ser>
        <c:ser>
          <c:idx val="2"/>
          <c:order val="2"/>
          <c:tx>
            <c:strRef>
              <c:f>'Wellington Salinity Wcorp '!$H$3</c:f>
              <c:strCache>
                <c:ptCount val="1"/>
                <c:pt idx="0">
                  <c:v>Bottom PPM</c:v>
                </c:pt>
              </c:strCache>
            </c:strRef>
          </c:tx>
          <c:invertIfNegative val="0"/>
          <c:cat>
            <c:numRef>
              <c:f>'Wellington Salinity Wcorp '!$A$4:$A$15</c:f>
              <c:numCache>
                <c:formatCode>m/d/yyyy</c:formatCode>
                <c:ptCount val="12"/>
                <c:pt idx="0">
                  <c:v>42516</c:v>
                </c:pt>
                <c:pt idx="1">
                  <c:v>42527</c:v>
                </c:pt>
                <c:pt idx="2">
                  <c:v>42538</c:v>
                </c:pt>
                <c:pt idx="3">
                  <c:v>42551</c:v>
                </c:pt>
                <c:pt idx="4">
                  <c:v>42556</c:v>
                </c:pt>
                <c:pt idx="5">
                  <c:v>42573</c:v>
                </c:pt>
                <c:pt idx="6">
                  <c:v>42580</c:v>
                </c:pt>
                <c:pt idx="7">
                  <c:v>42586</c:v>
                </c:pt>
                <c:pt idx="8">
                  <c:v>42600</c:v>
                </c:pt>
                <c:pt idx="9">
                  <c:v>42614</c:v>
                </c:pt>
                <c:pt idx="10">
                  <c:v>42628</c:v>
                </c:pt>
                <c:pt idx="11">
                  <c:v>42649</c:v>
                </c:pt>
              </c:numCache>
            </c:numRef>
          </c:cat>
          <c:val>
            <c:numRef>
              <c:f>'Wellington Salinity Wcorp '!$H$4:$H$15</c:f>
              <c:numCache>
                <c:formatCode>0</c:formatCode>
                <c:ptCount val="12"/>
                <c:pt idx="0">
                  <c:v>1263.3499999999999</c:v>
                </c:pt>
                <c:pt idx="1">
                  <c:v>1293.05</c:v>
                </c:pt>
                <c:pt idx="2">
                  <c:v>1552.65</c:v>
                </c:pt>
                <c:pt idx="3">
                  <c:v>1635.15</c:v>
                </c:pt>
                <c:pt idx="4">
                  <c:v>1663.1999999999998</c:v>
                </c:pt>
                <c:pt idx="5">
                  <c:v>1749.5500000000002</c:v>
                </c:pt>
                <c:pt idx="6">
                  <c:v>1837.5500000000002</c:v>
                </c:pt>
                <c:pt idx="7">
                  <c:v>1836.4499999999998</c:v>
                </c:pt>
                <c:pt idx="8">
                  <c:v>1767.6999999999998</c:v>
                </c:pt>
                <c:pt idx="9">
                  <c:v>1641.75</c:v>
                </c:pt>
                <c:pt idx="10">
                  <c:v>1580.6999999999998</c:v>
                </c:pt>
                <c:pt idx="11">
                  <c:v>1353.55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041344"/>
        <c:axId val="86042880"/>
      </c:barChart>
      <c:catAx>
        <c:axId val="86041344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crossAx val="86042880"/>
        <c:crosses val="autoZero"/>
        <c:auto val="0"/>
        <c:lblAlgn val="ctr"/>
        <c:lblOffset val="100"/>
        <c:noMultiLvlLbl val="0"/>
      </c:catAx>
      <c:valAx>
        <c:axId val="86042880"/>
        <c:scaling>
          <c:orientation val="minMax"/>
        </c:scaling>
        <c:delete val="0"/>
        <c:axPos val="l"/>
        <c:majorGridlines/>
        <c:numFmt formatCode="0" sourceLinked="1"/>
        <c:majorTickMark val="none"/>
        <c:minorTickMark val="none"/>
        <c:tickLblPos val="nextTo"/>
        <c:crossAx val="860413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Difference Top/Bottom ppm/mg/L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9.390462874383694E-2"/>
          <c:y val="0.15573643785324381"/>
          <c:w val="0.87238501729339912"/>
          <c:h val="0.69115424994952557"/>
        </c:manualLayout>
      </c:layout>
      <c:lineChart>
        <c:grouping val="standard"/>
        <c:varyColors val="0"/>
        <c:ser>
          <c:idx val="0"/>
          <c:order val="0"/>
          <c:tx>
            <c:strRef>
              <c:f>'Wellington Salinity Wcorp '!$I$3</c:f>
              <c:strCache>
                <c:ptCount val="1"/>
                <c:pt idx="0">
                  <c:v>Difference Top/Bottom</c:v>
                </c:pt>
              </c:strCache>
            </c:strRef>
          </c:tx>
          <c:marker>
            <c:symbol val="none"/>
          </c:marker>
          <c:cat>
            <c:strRef>
              <c:f>'Wellington Salinity Wcorp '!$A$3:$A$16</c:f>
              <c:strCache>
                <c:ptCount val="14"/>
                <c:pt idx="0">
                  <c:v>Date</c:v>
                </c:pt>
                <c:pt idx="1">
                  <c:v>26/05/2016</c:v>
                </c:pt>
                <c:pt idx="2">
                  <c:v>6/06/2016</c:v>
                </c:pt>
                <c:pt idx="3">
                  <c:v>17/06/2016</c:v>
                </c:pt>
                <c:pt idx="4">
                  <c:v>30/06/2016</c:v>
                </c:pt>
                <c:pt idx="5">
                  <c:v>5/07/2016</c:v>
                </c:pt>
                <c:pt idx="6">
                  <c:v>22/07/2016</c:v>
                </c:pt>
                <c:pt idx="7">
                  <c:v>29/07/2016</c:v>
                </c:pt>
                <c:pt idx="8">
                  <c:v>4/08/2016</c:v>
                </c:pt>
                <c:pt idx="9">
                  <c:v>18/08/2016</c:v>
                </c:pt>
                <c:pt idx="10">
                  <c:v>1/09/2016</c:v>
                </c:pt>
                <c:pt idx="11">
                  <c:v>15/09/2016</c:v>
                </c:pt>
                <c:pt idx="12">
                  <c:v>6/10/2016</c:v>
                </c:pt>
                <c:pt idx="13">
                  <c:v>20/10/2016</c:v>
                </c:pt>
              </c:strCache>
            </c:strRef>
          </c:cat>
          <c:val>
            <c:numRef>
              <c:f>'Wellington Salinity Wcorp '!$I$4:$I$16</c:f>
              <c:numCache>
                <c:formatCode>0</c:formatCode>
                <c:ptCount val="13"/>
                <c:pt idx="0">
                  <c:v>0</c:v>
                </c:pt>
                <c:pt idx="1">
                  <c:v>33.549999999999955</c:v>
                </c:pt>
                <c:pt idx="2">
                  <c:v>279.95000000000005</c:v>
                </c:pt>
                <c:pt idx="3">
                  <c:v>357.5</c:v>
                </c:pt>
                <c:pt idx="4">
                  <c:v>373.99999999999977</c:v>
                </c:pt>
                <c:pt idx="5">
                  <c:v>429.55000000000018</c:v>
                </c:pt>
                <c:pt idx="6">
                  <c:v>495.00000000000023</c:v>
                </c:pt>
                <c:pt idx="7">
                  <c:v>502.69999999999982</c:v>
                </c:pt>
                <c:pt idx="8">
                  <c:v>437.24999999999977</c:v>
                </c:pt>
                <c:pt idx="9">
                  <c:v>317.90000000000009</c:v>
                </c:pt>
                <c:pt idx="10">
                  <c:v>260.69999999999982</c:v>
                </c:pt>
                <c:pt idx="11">
                  <c:v>36.299999999999955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45643776"/>
        <c:axId val="145645568"/>
      </c:lineChart>
      <c:catAx>
        <c:axId val="145643776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crossAx val="145645568"/>
        <c:crosses val="autoZero"/>
        <c:auto val="1"/>
        <c:lblAlgn val="ctr"/>
        <c:lblOffset val="100"/>
        <c:noMultiLvlLbl val="1"/>
      </c:catAx>
      <c:valAx>
        <c:axId val="145645568"/>
        <c:scaling>
          <c:orientation val="minMax"/>
        </c:scaling>
        <c:delete val="0"/>
        <c:axPos val="l"/>
        <c:majorGridlines/>
        <c:numFmt formatCode="0" sourceLinked="1"/>
        <c:majorTickMark val="none"/>
        <c:minorTickMark val="none"/>
        <c:tickLblPos val="nextTo"/>
        <c:crossAx val="1456437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2016/17 Harvey &amp; Waroona Season Allocation 40 %</a:t>
            </a:r>
            <a:endParaRPr lang="en-A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00200"/>
            <a:ext cx="8181623" cy="460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F:\CUSTOMER\20 LOGOS\HarveyWater Name Logo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27160"/>
            <a:ext cx="2209800" cy="573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3421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Percentage of Dam Capacity at 11/10/16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522387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04867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7525236"/>
              </p:ext>
            </p:extLst>
          </p:nvPr>
        </p:nvGraphicFramePr>
        <p:xfrm>
          <a:off x="1600200" y="76200"/>
          <a:ext cx="7391400" cy="3067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7932691"/>
              </p:ext>
            </p:extLst>
          </p:nvPr>
        </p:nvGraphicFramePr>
        <p:xfrm>
          <a:off x="228600" y="3200400"/>
          <a:ext cx="45720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5820594"/>
              </p:ext>
            </p:extLst>
          </p:nvPr>
        </p:nvGraphicFramePr>
        <p:xfrm>
          <a:off x="4876800" y="3200400"/>
          <a:ext cx="41148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6200" y="1295400"/>
            <a:ext cx="152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/>
              <a:t>Dam Storage Trends</a:t>
            </a:r>
            <a:endParaRPr lang="en-AU" sz="2800" b="1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6311881"/>
              </p:ext>
            </p:extLst>
          </p:nvPr>
        </p:nvGraphicFramePr>
        <p:xfrm>
          <a:off x="0" y="0"/>
          <a:ext cx="1371600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Bitmap Image" r:id="rId6" imgW="5180952" imgH="3524742" progId="PBrush">
                  <p:embed/>
                </p:oleObj>
              </mc:Choice>
              <mc:Fallback>
                <p:oleObj name="Bitmap Image" r:id="rId6" imgW="5180952" imgH="3524742" progId="PBrush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371600" cy="933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6103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1497141"/>
              </p:ext>
            </p:extLst>
          </p:nvPr>
        </p:nvGraphicFramePr>
        <p:xfrm>
          <a:off x="171450" y="836712"/>
          <a:ext cx="8972550" cy="52101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6311881"/>
              </p:ext>
            </p:extLst>
          </p:nvPr>
        </p:nvGraphicFramePr>
        <p:xfrm>
          <a:off x="0" y="0"/>
          <a:ext cx="1371600" cy="9331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Bitmap Image" r:id="rId4" imgW="5180952" imgH="3524742" progId="PBrush">
                  <p:embed/>
                </p:oleObj>
              </mc:Choice>
              <mc:Fallback>
                <p:oleObj name="Bitmap Image" r:id="rId4" imgW="5180952" imgH="3524742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371600" cy="9331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58129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8884475"/>
              </p:ext>
            </p:extLst>
          </p:nvPr>
        </p:nvGraphicFramePr>
        <p:xfrm>
          <a:off x="539552" y="332656"/>
          <a:ext cx="8136904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16415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04800"/>
            <a:ext cx="7772400" cy="70485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Wellington Dam Salinity Profile</a:t>
            </a:r>
            <a:endParaRPr lang="en-AU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4958306"/>
              </p:ext>
            </p:extLst>
          </p:nvPr>
        </p:nvGraphicFramePr>
        <p:xfrm>
          <a:off x="838200" y="1295400"/>
          <a:ext cx="76962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48200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Wellington Dam Salinity Variance Between Surface and Bottom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9444661"/>
              </p:ext>
            </p:extLst>
          </p:nvPr>
        </p:nvGraphicFramePr>
        <p:xfrm>
          <a:off x="304800" y="1447800"/>
          <a:ext cx="81534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75249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457200"/>
            <a:ext cx="3276600" cy="258762"/>
          </a:xfrm>
        </p:spPr>
        <p:txBody>
          <a:bodyPr>
            <a:noAutofit/>
          </a:bodyPr>
          <a:lstStyle/>
          <a:p>
            <a:r>
              <a:rPr lang="en-AU" dirty="0" smtClean="0"/>
              <a:t>HWOT</a:t>
            </a:r>
            <a:endParaRPr lang="en-AU" dirty="0"/>
          </a:p>
        </p:txBody>
      </p:sp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922" y="1066800"/>
            <a:ext cx="8046156" cy="505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921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25876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107</Words>
  <Application>Microsoft Office PowerPoint</Application>
  <PresentationFormat>On-screen Show (4:3)</PresentationFormat>
  <Paragraphs>23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Bitmap Image</vt:lpstr>
      <vt:lpstr>2016/17 Harvey &amp; Waroona Season Allocation 40 %</vt:lpstr>
      <vt:lpstr>Percentage of Dam Capacity at 11/10/16</vt:lpstr>
      <vt:lpstr>PowerPoint Presentation</vt:lpstr>
      <vt:lpstr>PowerPoint Presentation</vt:lpstr>
      <vt:lpstr>PowerPoint Presentation</vt:lpstr>
      <vt:lpstr>Wellington Dam Salinity Profile</vt:lpstr>
      <vt:lpstr>Wellington Dam Salinity Variance Between Surface and Bottom</vt:lpstr>
      <vt:lpstr>HWOT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Wellington Dam Salinity Profile</dc:title>
  <dc:creator>Richard Yates</dc:creator>
  <cp:lastModifiedBy>Phoenixit</cp:lastModifiedBy>
  <cp:revision>17</cp:revision>
  <cp:lastPrinted>2016-10-11T07:34:36Z</cp:lastPrinted>
  <dcterms:created xsi:type="dcterms:W3CDTF">2006-08-16T00:00:00Z</dcterms:created>
  <dcterms:modified xsi:type="dcterms:W3CDTF">2016-10-12T00:27:58Z</dcterms:modified>
</cp:coreProperties>
</file>