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2" r:id="rId2"/>
  </p:sldMasterIdLst>
  <p:notesMasterIdLst>
    <p:notesMasterId r:id="rId16"/>
  </p:notesMasterIdLst>
  <p:handoutMasterIdLst>
    <p:handoutMasterId r:id="rId17"/>
  </p:handoutMasterIdLst>
  <p:sldIdLst>
    <p:sldId id="256" r:id="rId3"/>
    <p:sldId id="259" r:id="rId4"/>
    <p:sldId id="260" r:id="rId5"/>
    <p:sldId id="268" r:id="rId6"/>
    <p:sldId id="266" r:id="rId7"/>
    <p:sldId id="270" r:id="rId8"/>
    <p:sldId id="261" r:id="rId9"/>
    <p:sldId id="269" r:id="rId10"/>
    <p:sldId id="267" r:id="rId11"/>
    <p:sldId id="262" r:id="rId12"/>
    <p:sldId id="263" r:id="rId13"/>
    <p:sldId id="271" r:id="rId14"/>
    <p:sldId id="265" r:id="rId15"/>
  </p:sldIdLst>
  <p:sldSz cx="9144000" cy="5143500" type="screen16x9"/>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FAC"/>
    <a:srgbClr val="49941D"/>
    <a:srgbClr val="469935"/>
    <a:srgbClr val="E47723"/>
    <a:srgbClr val="16346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707" autoAdjust="0"/>
  </p:normalViewPr>
  <p:slideViewPr>
    <p:cSldViewPr snapToGrid="0" snapToObjects="1">
      <p:cViewPr>
        <p:scale>
          <a:sx n="110" d="100"/>
          <a:sy n="110" d="100"/>
        </p:scale>
        <p:origin x="-96" y="79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241955866627783"/>
          <c:y val="0.21331369293124075"/>
          <c:w val="0.82151608826674438"/>
          <c:h val="0.59789501908175224"/>
        </c:manualLayout>
      </c:layout>
      <c:lineChart>
        <c:grouping val="standard"/>
        <c:varyColors val="0"/>
        <c:ser>
          <c:idx val="1"/>
          <c:order val="0"/>
          <c:tx>
            <c:strRef>
              <c:f>'Corn Water Requirement'!$C$2</c:f>
              <c:strCache>
                <c:ptCount val="1"/>
                <c:pt idx="0">
                  <c:v>Actual % Water Req</c:v>
                </c:pt>
              </c:strCache>
            </c:strRef>
          </c:tx>
          <c:spPr>
            <a:ln>
              <a:solidFill>
                <a:srgbClr val="FF0000"/>
              </a:solidFill>
            </a:ln>
          </c:spPr>
          <c:marker>
            <c:symbol val="none"/>
          </c:marker>
          <c:val>
            <c:numRef>
              <c:f>'Corn Water Requirement'!$C$3:$C$20</c:f>
              <c:numCache>
                <c:formatCode>General</c:formatCode>
                <c:ptCount val="18"/>
                <c:pt idx="0">
                  <c:v>0.5</c:v>
                </c:pt>
                <c:pt idx="1">
                  <c:v>1</c:v>
                </c:pt>
                <c:pt idx="2">
                  <c:v>2</c:v>
                </c:pt>
                <c:pt idx="3">
                  <c:v>4</c:v>
                </c:pt>
                <c:pt idx="4">
                  <c:v>5</c:v>
                </c:pt>
                <c:pt idx="5">
                  <c:v>7</c:v>
                </c:pt>
                <c:pt idx="6">
                  <c:v>10</c:v>
                </c:pt>
                <c:pt idx="7">
                  <c:v>11</c:v>
                </c:pt>
                <c:pt idx="8">
                  <c:v>12</c:v>
                </c:pt>
                <c:pt idx="9">
                  <c:v>12</c:v>
                </c:pt>
                <c:pt idx="10">
                  <c:v>11</c:v>
                </c:pt>
                <c:pt idx="11">
                  <c:v>8</c:v>
                </c:pt>
                <c:pt idx="12">
                  <c:v>6</c:v>
                </c:pt>
                <c:pt idx="13">
                  <c:v>5</c:v>
                </c:pt>
                <c:pt idx="14">
                  <c:v>3</c:v>
                </c:pt>
                <c:pt idx="15">
                  <c:v>2</c:v>
                </c:pt>
                <c:pt idx="16">
                  <c:v>1</c:v>
                </c:pt>
                <c:pt idx="17">
                  <c:v>0.5</c:v>
                </c:pt>
              </c:numCache>
            </c:numRef>
          </c:val>
          <c:smooth val="0"/>
        </c:ser>
        <c:ser>
          <c:idx val="2"/>
          <c:order val="1"/>
          <c:tx>
            <c:strRef>
              <c:f>'Corn Water Requirement'!$D$2</c:f>
              <c:strCache>
                <c:ptCount val="1"/>
                <c:pt idx="0">
                  <c:v>Even Daily Application</c:v>
                </c:pt>
              </c:strCache>
            </c:strRef>
          </c:tx>
          <c:spPr>
            <a:ln>
              <a:solidFill>
                <a:srgbClr val="00B050"/>
              </a:solidFill>
            </a:ln>
          </c:spPr>
          <c:marker>
            <c:symbol val="none"/>
          </c:marker>
          <c:val>
            <c:numRef>
              <c:f>'Corn Water Requirement'!$D$3:$D$20</c:f>
              <c:numCache>
                <c:formatCode>0.0</c:formatCode>
                <c:ptCount val="18"/>
                <c:pt idx="0">
                  <c:v>5.882352941176471</c:v>
                </c:pt>
                <c:pt idx="1">
                  <c:v>5.882352941176471</c:v>
                </c:pt>
                <c:pt idx="2">
                  <c:v>5.882352941176471</c:v>
                </c:pt>
                <c:pt idx="3">
                  <c:v>5.882352941176471</c:v>
                </c:pt>
                <c:pt idx="4">
                  <c:v>5.882352941176471</c:v>
                </c:pt>
                <c:pt idx="5">
                  <c:v>5.882352941176471</c:v>
                </c:pt>
                <c:pt idx="6">
                  <c:v>5.882352941176471</c:v>
                </c:pt>
                <c:pt idx="7">
                  <c:v>5.882352941176471</c:v>
                </c:pt>
                <c:pt idx="8">
                  <c:v>5.882352941176471</c:v>
                </c:pt>
                <c:pt idx="9">
                  <c:v>5.882352941176471</c:v>
                </c:pt>
                <c:pt idx="10">
                  <c:v>5.882352941176471</c:v>
                </c:pt>
                <c:pt idx="11">
                  <c:v>5.882352941176471</c:v>
                </c:pt>
                <c:pt idx="12">
                  <c:v>5.882352941176471</c:v>
                </c:pt>
                <c:pt idx="13">
                  <c:v>5.882352941176471</c:v>
                </c:pt>
                <c:pt idx="14">
                  <c:v>5.882352941176471</c:v>
                </c:pt>
                <c:pt idx="15">
                  <c:v>5.882352941176471</c:v>
                </c:pt>
                <c:pt idx="16">
                  <c:v>5.882352941176471</c:v>
                </c:pt>
                <c:pt idx="17">
                  <c:v>5.882352941176471</c:v>
                </c:pt>
              </c:numCache>
            </c:numRef>
          </c:val>
          <c:smooth val="0"/>
        </c:ser>
        <c:dLbls>
          <c:showLegendKey val="0"/>
          <c:showVal val="0"/>
          <c:showCatName val="0"/>
          <c:showSerName val="0"/>
          <c:showPercent val="0"/>
          <c:showBubbleSize val="0"/>
        </c:dLbls>
        <c:marker val="1"/>
        <c:smooth val="0"/>
        <c:axId val="116186496"/>
        <c:axId val="116188288"/>
      </c:lineChart>
      <c:catAx>
        <c:axId val="116186496"/>
        <c:scaling>
          <c:orientation val="minMax"/>
        </c:scaling>
        <c:delete val="0"/>
        <c:axPos val="b"/>
        <c:majorTickMark val="out"/>
        <c:minorTickMark val="none"/>
        <c:tickLblPos val="nextTo"/>
        <c:crossAx val="116188288"/>
        <c:crosses val="autoZero"/>
        <c:auto val="1"/>
        <c:lblAlgn val="ctr"/>
        <c:lblOffset val="100"/>
        <c:noMultiLvlLbl val="0"/>
      </c:catAx>
      <c:valAx>
        <c:axId val="116188288"/>
        <c:scaling>
          <c:orientation val="minMax"/>
        </c:scaling>
        <c:delete val="0"/>
        <c:axPos val="l"/>
        <c:majorGridlines/>
        <c:numFmt formatCode="General" sourceLinked="1"/>
        <c:majorTickMark val="out"/>
        <c:minorTickMark val="none"/>
        <c:tickLblPos val="nextTo"/>
        <c:crossAx val="116186496"/>
        <c:crosses val="autoZero"/>
        <c:crossBetween val="between"/>
      </c:valAx>
    </c:plotArea>
    <c:plotVisOnly val="1"/>
    <c:dispBlanksAs val="gap"/>
    <c:showDLblsOverMax val="0"/>
  </c:chart>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0.14009</cdr:x>
      <cdr:y>0</cdr:y>
    </cdr:from>
    <cdr:to>
      <cdr:x>0.89458</cdr:x>
      <cdr:y>0.25915</cdr:y>
    </cdr:to>
    <cdr:sp macro="" textlink="">
      <cdr:nvSpPr>
        <cdr:cNvPr id="2" name="TextBox 1"/>
        <cdr:cNvSpPr txBox="1"/>
      </cdr:nvSpPr>
      <cdr:spPr>
        <a:xfrm xmlns:a="http://schemas.openxmlformats.org/drawingml/2006/main">
          <a:off x="1152914" y="-2147978"/>
          <a:ext cx="6209151" cy="7533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AU" sz="1400" b="1" i="0" u="sng" dirty="0"/>
            <a:t>Maize</a:t>
          </a:r>
          <a:r>
            <a:rPr lang="en-AU" sz="1400" b="1" i="0" u="sng" baseline="0" dirty="0"/>
            <a:t> Crop Water Requirements % per week (red line) vs Flat Rate Irrigation (green line)</a:t>
          </a:r>
        </a:p>
        <a:p xmlns:a="http://schemas.openxmlformats.org/drawingml/2006/main">
          <a:endParaRPr lang="en-AU" sz="1400" b="1" i="0" u="sng" dirty="0"/>
        </a:p>
      </cdr:txBody>
    </cdr:sp>
  </cdr:relSizeAnchor>
  <cdr:relSizeAnchor xmlns:cdr="http://schemas.openxmlformats.org/drawingml/2006/chartDrawing">
    <cdr:from>
      <cdr:x>0.02963</cdr:x>
      <cdr:y>0.1912</cdr:y>
    </cdr:from>
    <cdr:to>
      <cdr:x>0.08164</cdr:x>
      <cdr:y>0.8346</cdr:y>
    </cdr:to>
    <cdr:sp macro="" textlink="">
      <cdr:nvSpPr>
        <cdr:cNvPr id="3" name="TextBox 2"/>
        <cdr:cNvSpPr txBox="1"/>
      </cdr:nvSpPr>
      <cdr:spPr>
        <a:xfrm xmlns:a="http://schemas.openxmlformats.org/drawingml/2006/main" rot="16200000">
          <a:off x="-651939" y="1442511"/>
          <a:ext cx="2019299" cy="33442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AU" sz="1200" b="1"/>
            <a:t>% water  req'd</a:t>
          </a:r>
        </a:p>
      </cdr:txBody>
    </cdr:sp>
  </cdr:relSizeAnchor>
  <cdr:relSizeAnchor xmlns:cdr="http://schemas.openxmlformats.org/drawingml/2006/chartDrawing">
    <cdr:from>
      <cdr:x>0.3037</cdr:x>
      <cdr:y>0.88316</cdr:y>
    </cdr:from>
    <cdr:to>
      <cdr:x>0.73037</cdr:x>
      <cdr:y>0.9651</cdr:y>
    </cdr:to>
    <cdr:sp macro="" textlink="">
      <cdr:nvSpPr>
        <cdr:cNvPr id="4" name="TextBox 3"/>
        <cdr:cNvSpPr txBox="1"/>
      </cdr:nvSpPr>
      <cdr:spPr>
        <a:xfrm xmlns:a="http://schemas.openxmlformats.org/drawingml/2006/main">
          <a:off x="1952625" y="2771775"/>
          <a:ext cx="2743200" cy="2571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AU" sz="1100" b="1"/>
            <a:t>Week</a:t>
          </a:r>
          <a:r>
            <a:rPr lang="en-AU" sz="1100" b="1" baseline="0"/>
            <a:t> of Crop Life</a:t>
          </a:r>
          <a:endParaRPr lang="en-AU" sz="1100" b="1"/>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EE15EB8-E619-40FF-A37B-8E7FAA745CE1}" type="datetimeFigureOut">
              <a:rPr lang="en-AU" smtClean="0"/>
              <a:t>4/08/2017</a:t>
            </a:fld>
            <a:endParaRPr lang="en-AU"/>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CF1B84B9-22D8-44A7-8B45-C49A3CA54796}" type="slidenum">
              <a:rPr lang="en-AU" smtClean="0"/>
              <a:t>‹#›</a:t>
            </a:fld>
            <a:endParaRPr lang="en-AU"/>
          </a:p>
        </p:txBody>
      </p:sp>
    </p:spTree>
    <p:extLst>
      <p:ext uri="{BB962C8B-B14F-4D97-AF65-F5344CB8AC3E}">
        <p14:creationId xmlns:p14="http://schemas.microsoft.com/office/powerpoint/2010/main" val="10210065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DA202187-8201-4779-BDD2-E2E5503D9169}" type="datetimeFigureOut">
              <a:rPr lang="en-AU" smtClean="0"/>
              <a:t>4/08/2017</a:t>
            </a:fld>
            <a:endParaRPr lang="en-AU"/>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8EADBCFB-5DC1-42AB-B268-2BD742A2E3D2}" type="slidenum">
              <a:rPr lang="en-AU" smtClean="0"/>
              <a:t>‹#›</a:t>
            </a:fld>
            <a:endParaRPr lang="en-AU"/>
          </a:p>
        </p:txBody>
      </p:sp>
    </p:spTree>
    <p:extLst>
      <p:ext uri="{BB962C8B-B14F-4D97-AF65-F5344CB8AC3E}">
        <p14:creationId xmlns:p14="http://schemas.microsoft.com/office/powerpoint/2010/main" val="1966192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EADBCFB-5DC1-42AB-B268-2BD742A2E3D2}" type="slidenum">
              <a:rPr lang="en-AU" smtClean="0"/>
              <a:t>1</a:t>
            </a:fld>
            <a:endParaRPr lang="en-AU"/>
          </a:p>
        </p:txBody>
      </p:sp>
    </p:spTree>
    <p:extLst>
      <p:ext uri="{BB962C8B-B14F-4D97-AF65-F5344CB8AC3E}">
        <p14:creationId xmlns:p14="http://schemas.microsoft.com/office/powerpoint/2010/main" val="2787917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wetter</a:t>
            </a:r>
            <a:r>
              <a:rPr lang="en-AU" baseline="0" dirty="0" smtClean="0"/>
              <a:t> soil to the north of the pivot showing higher available soil moisture levels under a similar watering regime to the previous slide.</a:t>
            </a:r>
            <a:endParaRPr lang="en-AU" dirty="0"/>
          </a:p>
        </p:txBody>
      </p:sp>
      <p:sp>
        <p:nvSpPr>
          <p:cNvPr id="4" name="Slide Number Placeholder 3"/>
          <p:cNvSpPr>
            <a:spLocks noGrp="1"/>
          </p:cNvSpPr>
          <p:nvPr>
            <p:ph type="sldNum" sz="quarter" idx="10"/>
          </p:nvPr>
        </p:nvSpPr>
        <p:spPr/>
        <p:txBody>
          <a:bodyPr/>
          <a:lstStyle/>
          <a:p>
            <a:fld id="{8EADBCFB-5DC1-42AB-B268-2BD742A2E3D2}" type="slidenum">
              <a:rPr lang="en-AU" smtClean="0"/>
              <a:t>10</a:t>
            </a:fld>
            <a:endParaRPr lang="en-AU"/>
          </a:p>
        </p:txBody>
      </p:sp>
    </p:spTree>
    <p:extLst>
      <p:ext uri="{BB962C8B-B14F-4D97-AF65-F5344CB8AC3E}">
        <p14:creationId xmlns:p14="http://schemas.microsoft.com/office/powerpoint/2010/main" val="3532647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Discussion around crop water</a:t>
            </a:r>
            <a:r>
              <a:rPr lang="en-AU" baseline="0" dirty="0" smtClean="0"/>
              <a:t> demand (red line) vs flat rate irrigation (Green line).  Both lines represent the same amount of water applied over the life of the crop.  Watering to maintain soil moisture equilibrium (green line) may not always meet crop demand (depending on crop type) as this graphic shows.</a:t>
            </a:r>
          </a:p>
          <a:p>
            <a:r>
              <a:rPr lang="en-AU" baseline="0" dirty="0" smtClean="0"/>
              <a:t>Maize water requirement is represented by the red line, and you can see maize requires an increasing amount of water up to the mid point of its growth cycle, from which point the demand decreases.</a:t>
            </a:r>
          </a:p>
          <a:p>
            <a:r>
              <a:rPr lang="en-AU" baseline="0" dirty="0" smtClean="0"/>
              <a:t>It is important to understand not only the crop demand, but also the environmental demand. </a:t>
            </a:r>
            <a:endParaRPr lang="en-AU" dirty="0"/>
          </a:p>
        </p:txBody>
      </p:sp>
      <p:sp>
        <p:nvSpPr>
          <p:cNvPr id="4" name="Slide Number Placeholder 3"/>
          <p:cNvSpPr>
            <a:spLocks noGrp="1"/>
          </p:cNvSpPr>
          <p:nvPr>
            <p:ph type="sldNum" sz="quarter" idx="10"/>
          </p:nvPr>
        </p:nvSpPr>
        <p:spPr/>
        <p:txBody>
          <a:bodyPr/>
          <a:lstStyle/>
          <a:p>
            <a:fld id="{8EADBCFB-5DC1-42AB-B268-2BD742A2E3D2}" type="slidenum">
              <a:rPr lang="en-AU" smtClean="0"/>
              <a:t>11</a:t>
            </a:fld>
            <a:endParaRPr lang="en-AU"/>
          </a:p>
        </p:txBody>
      </p:sp>
    </p:spTree>
    <p:extLst>
      <p:ext uri="{BB962C8B-B14F-4D97-AF65-F5344CB8AC3E}">
        <p14:creationId xmlns:p14="http://schemas.microsoft.com/office/powerpoint/2010/main" val="765789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chart demonstrates</a:t>
            </a:r>
            <a:r>
              <a:rPr lang="en-AU" baseline="0" dirty="0" smtClean="0"/>
              <a:t> what an irrigation schedule may look like.  It details the number of applications required per week, along with pivot settings (in this case) to ensure the correct amount of water is applied per week.  This information must be correlated with soil moisture sensors, and also climate data (</a:t>
            </a:r>
            <a:r>
              <a:rPr lang="en-AU" baseline="0" dirty="0" err="1" smtClean="0"/>
              <a:t>Eto</a:t>
            </a:r>
            <a:r>
              <a:rPr lang="en-AU" baseline="0" dirty="0" smtClean="0"/>
              <a:t> – Evapotranspiration) and adjusted as the season goes where necessary to ensure crops have sufficient available water in the soil profile (but do not become waterlogged)</a:t>
            </a:r>
            <a:endParaRPr lang="en-AU" dirty="0"/>
          </a:p>
        </p:txBody>
      </p:sp>
      <p:sp>
        <p:nvSpPr>
          <p:cNvPr id="4" name="Slide Number Placeholder 3"/>
          <p:cNvSpPr>
            <a:spLocks noGrp="1"/>
          </p:cNvSpPr>
          <p:nvPr>
            <p:ph type="sldNum" sz="quarter" idx="10"/>
          </p:nvPr>
        </p:nvSpPr>
        <p:spPr/>
        <p:txBody>
          <a:bodyPr/>
          <a:lstStyle/>
          <a:p>
            <a:fld id="{8EADBCFB-5DC1-42AB-B268-2BD742A2E3D2}" type="slidenum">
              <a:rPr lang="en-AU" smtClean="0"/>
              <a:t>12</a:t>
            </a:fld>
            <a:endParaRPr lang="en-AU"/>
          </a:p>
        </p:txBody>
      </p:sp>
    </p:spTree>
    <p:extLst>
      <p:ext uri="{BB962C8B-B14F-4D97-AF65-F5344CB8AC3E}">
        <p14:creationId xmlns:p14="http://schemas.microsoft.com/office/powerpoint/2010/main" val="420095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Thankyou</a:t>
            </a:r>
            <a:r>
              <a:rPr lang="en-AU" baseline="0" dirty="0" smtClean="0"/>
              <a:t> to our research partners and funding organisations for making this project possible.  </a:t>
            </a:r>
            <a:endParaRPr lang="en-AU" dirty="0"/>
          </a:p>
        </p:txBody>
      </p:sp>
      <p:sp>
        <p:nvSpPr>
          <p:cNvPr id="4" name="Slide Number Placeholder 3"/>
          <p:cNvSpPr>
            <a:spLocks noGrp="1"/>
          </p:cNvSpPr>
          <p:nvPr>
            <p:ph type="sldNum" sz="quarter" idx="10"/>
          </p:nvPr>
        </p:nvSpPr>
        <p:spPr/>
        <p:txBody>
          <a:bodyPr/>
          <a:lstStyle/>
          <a:p>
            <a:fld id="{65489BB6-8649-42BE-8BD8-F6B48FEBC3C3}" type="slidenum">
              <a:rPr lang="en-AU" smtClean="0"/>
              <a:t>13</a:t>
            </a:fld>
            <a:endParaRPr lang="en-AU"/>
          </a:p>
        </p:txBody>
      </p:sp>
    </p:spTree>
    <p:extLst>
      <p:ext uri="{BB962C8B-B14F-4D97-AF65-F5344CB8AC3E}">
        <p14:creationId xmlns:p14="http://schemas.microsoft.com/office/powerpoint/2010/main" val="2704829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07">
              <a:defRPr/>
            </a:pPr>
            <a:r>
              <a:rPr lang="en-AU" dirty="0" smtClean="0"/>
              <a:t>These details are from the initial project </a:t>
            </a:r>
            <a:r>
              <a:rPr lang="en-AU" dirty="0" smtClean="0"/>
              <a:t>application, </a:t>
            </a:r>
            <a:r>
              <a:rPr lang="en-AU" dirty="0" smtClean="0"/>
              <a:t>and grants</a:t>
            </a:r>
            <a:r>
              <a:rPr lang="en-AU" baseline="0" dirty="0" smtClean="0"/>
              <a:t> a</a:t>
            </a:r>
            <a:r>
              <a:rPr lang="en-AU" dirty="0" smtClean="0"/>
              <a:t> </a:t>
            </a:r>
            <a:r>
              <a:rPr lang="en-AU" dirty="0" smtClean="0"/>
              <a:t>wide scope to work </a:t>
            </a:r>
            <a:r>
              <a:rPr lang="en-AU" dirty="0" smtClean="0"/>
              <a:t>within (as</a:t>
            </a:r>
            <a:r>
              <a:rPr lang="en-AU" baseline="0" dirty="0" smtClean="0"/>
              <a:t> far as demonstration activities are concerned)</a:t>
            </a:r>
            <a:endParaRPr lang="en-AU" dirty="0" smtClean="0"/>
          </a:p>
          <a:p>
            <a:r>
              <a:rPr lang="en-AU" dirty="0" smtClean="0"/>
              <a:t>Increased</a:t>
            </a:r>
            <a:r>
              <a:rPr lang="en-AU" baseline="0" dirty="0" smtClean="0"/>
              <a:t> adoption of scheduling </a:t>
            </a:r>
            <a:r>
              <a:rPr lang="en-AU" baseline="0" dirty="0" smtClean="0"/>
              <a:t>on area to focus on (authors thoughts </a:t>
            </a:r>
            <a:r>
              <a:rPr lang="en-AU" baseline="0" dirty="0" smtClean="0"/>
              <a:t>– seen as low hanging fruit)</a:t>
            </a:r>
          </a:p>
          <a:p>
            <a:r>
              <a:rPr lang="en-AU" baseline="0" dirty="0" smtClean="0"/>
              <a:t>Automation favoured for low labour, reliability, </a:t>
            </a:r>
            <a:r>
              <a:rPr lang="en-AU" baseline="0" dirty="0" smtClean="0"/>
              <a:t>adaptability, and to be investigated in both surface and pivot irrigation systems</a:t>
            </a:r>
            <a:endParaRPr lang="en-AU" dirty="0" smtClean="0"/>
          </a:p>
          <a:p>
            <a:r>
              <a:rPr lang="en-AU" dirty="0" smtClean="0"/>
              <a:t>Other dairy sites in SA, VIC, TAS, NSW &amp; </a:t>
            </a:r>
            <a:r>
              <a:rPr lang="en-AU" dirty="0" smtClean="0"/>
              <a:t>QLD as this is part of a greater national project</a:t>
            </a:r>
            <a:endParaRPr lang="en-AU" dirty="0"/>
          </a:p>
        </p:txBody>
      </p:sp>
      <p:sp>
        <p:nvSpPr>
          <p:cNvPr id="4" name="Slide Number Placeholder 3"/>
          <p:cNvSpPr>
            <a:spLocks noGrp="1"/>
          </p:cNvSpPr>
          <p:nvPr>
            <p:ph type="sldNum" sz="quarter" idx="10"/>
          </p:nvPr>
        </p:nvSpPr>
        <p:spPr/>
        <p:txBody>
          <a:bodyPr/>
          <a:lstStyle/>
          <a:p>
            <a:fld id="{65489BB6-8649-42BE-8BD8-F6B48FEBC3C3}" type="slidenum">
              <a:rPr lang="en-AU" smtClean="0"/>
              <a:t>2</a:t>
            </a:fld>
            <a:endParaRPr lang="en-AU"/>
          </a:p>
        </p:txBody>
      </p:sp>
    </p:spTree>
    <p:extLst>
      <p:ext uri="{BB962C8B-B14F-4D97-AF65-F5344CB8AC3E}">
        <p14:creationId xmlns:p14="http://schemas.microsoft.com/office/powerpoint/2010/main" val="3238472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These are the high </a:t>
            </a:r>
            <a:r>
              <a:rPr lang="en-AU" dirty="0" smtClean="0"/>
              <a:t>level</a:t>
            </a:r>
            <a:r>
              <a:rPr lang="en-AU" baseline="0" dirty="0" smtClean="0"/>
              <a:t> outcomes across the project</a:t>
            </a:r>
          </a:p>
          <a:p>
            <a:r>
              <a:rPr lang="en-AU" baseline="0" dirty="0" smtClean="0"/>
              <a:t>Ultimately </a:t>
            </a:r>
            <a:r>
              <a:rPr lang="en-AU" baseline="0" dirty="0" smtClean="0"/>
              <a:t>looking to improve Water Use Efficiency, reduce home </a:t>
            </a:r>
            <a:r>
              <a:rPr lang="en-AU" baseline="0" dirty="0" smtClean="0"/>
              <a:t>grown fodder </a:t>
            </a:r>
            <a:r>
              <a:rPr lang="en-AU" baseline="0" dirty="0" smtClean="0"/>
              <a:t>costs </a:t>
            </a:r>
            <a:r>
              <a:rPr lang="en-AU" baseline="0" dirty="0" smtClean="0"/>
              <a:t>and </a:t>
            </a:r>
            <a:r>
              <a:rPr lang="en-AU" baseline="0" dirty="0" smtClean="0"/>
              <a:t>improve </a:t>
            </a:r>
            <a:r>
              <a:rPr lang="en-AU" baseline="0" dirty="0" smtClean="0"/>
              <a:t>profitability</a:t>
            </a:r>
          </a:p>
          <a:p>
            <a:r>
              <a:rPr lang="en-AU" baseline="0" dirty="0" smtClean="0"/>
              <a:t>We will look at </a:t>
            </a:r>
            <a:r>
              <a:rPr lang="en-AU" baseline="0" dirty="0" smtClean="0"/>
              <a:t>new components, soil type </a:t>
            </a:r>
            <a:r>
              <a:rPr lang="en-AU" baseline="0" dirty="0" smtClean="0"/>
              <a:t>assessments and management </a:t>
            </a:r>
            <a:r>
              <a:rPr lang="en-AU" baseline="0" dirty="0" smtClean="0"/>
              <a:t>applications.</a:t>
            </a:r>
          </a:p>
          <a:p>
            <a:r>
              <a:rPr lang="en-AU" baseline="0" dirty="0" smtClean="0"/>
              <a:t>This is a cross industry project with partners comprising </a:t>
            </a:r>
            <a:r>
              <a:rPr lang="en-AU" baseline="0" dirty="0" smtClean="0"/>
              <a:t>the major water users of Cotton RDC, Rice, Sugar &amp; Dairy.</a:t>
            </a:r>
          </a:p>
          <a:p>
            <a:r>
              <a:rPr lang="en-AU" baseline="0" dirty="0" smtClean="0"/>
              <a:t>We are looking </a:t>
            </a:r>
            <a:r>
              <a:rPr lang="en-AU" baseline="0" dirty="0" smtClean="0"/>
              <a:t>to benefit from the learnings of these other industries and apply in Dairy where applicable. </a:t>
            </a:r>
            <a:endParaRPr lang="en-AU" dirty="0"/>
          </a:p>
        </p:txBody>
      </p:sp>
      <p:sp>
        <p:nvSpPr>
          <p:cNvPr id="4" name="Slide Number Placeholder 3"/>
          <p:cNvSpPr>
            <a:spLocks noGrp="1"/>
          </p:cNvSpPr>
          <p:nvPr>
            <p:ph type="sldNum" sz="quarter" idx="10"/>
          </p:nvPr>
        </p:nvSpPr>
        <p:spPr/>
        <p:txBody>
          <a:bodyPr/>
          <a:lstStyle/>
          <a:p>
            <a:fld id="{65489BB6-8649-42BE-8BD8-F6B48FEBC3C3}" type="slidenum">
              <a:rPr lang="en-AU" smtClean="0"/>
              <a:t>3</a:t>
            </a:fld>
            <a:endParaRPr lang="en-AU"/>
          </a:p>
        </p:txBody>
      </p:sp>
    </p:spTree>
    <p:extLst>
      <p:ext uri="{BB962C8B-B14F-4D97-AF65-F5344CB8AC3E}">
        <p14:creationId xmlns:p14="http://schemas.microsoft.com/office/powerpoint/2010/main" val="955277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Introduction to WA Site – Host Farmer Michael </a:t>
            </a:r>
            <a:r>
              <a:rPr lang="en-AU" dirty="0" err="1" smtClean="0"/>
              <a:t>Giumelli</a:t>
            </a:r>
            <a:r>
              <a:rPr lang="en-AU" baseline="0" dirty="0" smtClean="0"/>
              <a:t> pictured.</a:t>
            </a:r>
          </a:p>
          <a:p>
            <a:r>
              <a:rPr lang="en-AU" baseline="0" dirty="0" smtClean="0"/>
              <a:t>Michael has 1 40ha pivot and 30 ha of surface irrigated land.  He grows summer crop under the pivot, and early germinates pasture on remaining land (when water allocation allows)</a:t>
            </a:r>
          </a:p>
          <a:p>
            <a:r>
              <a:rPr lang="en-AU" baseline="0" dirty="0" smtClean="0"/>
              <a:t>Water allocation has been restricted to ~40% of entitlement the last 2 summers.</a:t>
            </a:r>
            <a:endParaRPr lang="en-AU" dirty="0"/>
          </a:p>
        </p:txBody>
      </p:sp>
      <p:sp>
        <p:nvSpPr>
          <p:cNvPr id="4" name="Slide Number Placeholder 3"/>
          <p:cNvSpPr>
            <a:spLocks noGrp="1"/>
          </p:cNvSpPr>
          <p:nvPr>
            <p:ph type="sldNum" sz="quarter" idx="10"/>
          </p:nvPr>
        </p:nvSpPr>
        <p:spPr/>
        <p:txBody>
          <a:bodyPr/>
          <a:lstStyle/>
          <a:p>
            <a:fld id="{8EADBCFB-5DC1-42AB-B268-2BD742A2E3D2}" type="slidenum">
              <a:rPr lang="en-AU" smtClean="0"/>
              <a:t>4</a:t>
            </a:fld>
            <a:endParaRPr lang="en-AU"/>
          </a:p>
        </p:txBody>
      </p:sp>
    </p:spTree>
    <p:extLst>
      <p:ext uri="{BB962C8B-B14F-4D97-AF65-F5344CB8AC3E}">
        <p14:creationId xmlns:p14="http://schemas.microsoft.com/office/powerpoint/2010/main" val="599497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site was surveyed for variability via EM38 and </a:t>
            </a:r>
            <a:r>
              <a:rPr lang="en-AU" dirty="0" err="1" smtClean="0"/>
              <a:t>Radiometrics</a:t>
            </a:r>
            <a:r>
              <a:rPr lang="en-AU" dirty="0" smtClean="0"/>
              <a:t> in October 2016 </a:t>
            </a:r>
            <a:endParaRPr lang="en-AU" dirty="0" smtClean="0"/>
          </a:p>
          <a:p>
            <a:r>
              <a:rPr lang="en-AU" dirty="0" smtClean="0"/>
              <a:t>Soil Moisture Sensors installed at EM 1, 2 &amp; 3.</a:t>
            </a:r>
          </a:p>
          <a:p>
            <a:r>
              <a:rPr lang="en-AU" dirty="0" smtClean="0"/>
              <a:t>EM 1 = Sandy Clay Loam</a:t>
            </a:r>
          </a:p>
          <a:p>
            <a:r>
              <a:rPr lang="en-AU" dirty="0" smtClean="0"/>
              <a:t>EM 5 = Clay Loam</a:t>
            </a:r>
          </a:p>
          <a:p>
            <a:r>
              <a:rPr lang="en-AU" dirty="0" smtClean="0"/>
              <a:t>From this image, an estimation of PAWC</a:t>
            </a:r>
            <a:r>
              <a:rPr lang="en-AU" baseline="0" dirty="0" smtClean="0"/>
              <a:t> can be </a:t>
            </a:r>
            <a:r>
              <a:rPr lang="en-AU" baseline="0" dirty="0" smtClean="0"/>
              <a:t>made.</a:t>
            </a:r>
          </a:p>
          <a:p>
            <a:r>
              <a:rPr lang="en-AU" baseline="0" dirty="0" smtClean="0"/>
              <a:t>Soil moistures told us that the soil at EM1 was continually drier than the soil at EM2 &amp; EM3, despite the pivot only being capable of single rate application.</a:t>
            </a:r>
            <a:r>
              <a:rPr lang="en-AU" dirty="0" smtClean="0"/>
              <a:t> </a:t>
            </a:r>
            <a:endParaRPr lang="en-AU" dirty="0"/>
          </a:p>
        </p:txBody>
      </p:sp>
      <p:sp>
        <p:nvSpPr>
          <p:cNvPr id="4" name="Slide Number Placeholder 3"/>
          <p:cNvSpPr>
            <a:spLocks noGrp="1"/>
          </p:cNvSpPr>
          <p:nvPr>
            <p:ph type="sldNum" sz="quarter" idx="10"/>
          </p:nvPr>
        </p:nvSpPr>
        <p:spPr/>
        <p:txBody>
          <a:bodyPr/>
          <a:lstStyle/>
          <a:p>
            <a:fld id="{8EADBCFB-5DC1-42AB-B268-2BD742A2E3D2}" type="slidenum">
              <a:rPr lang="en-AU" smtClean="0"/>
              <a:t>5</a:t>
            </a:fld>
            <a:endParaRPr lang="en-AU"/>
          </a:p>
        </p:txBody>
      </p:sp>
    </p:spTree>
    <p:extLst>
      <p:ext uri="{BB962C8B-B14F-4D97-AF65-F5344CB8AC3E}">
        <p14:creationId xmlns:p14="http://schemas.microsoft.com/office/powerpoint/2010/main" val="1028546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a:p>
            <a:r>
              <a:rPr lang="en-AU" dirty="0" smtClean="0"/>
              <a:t>Another (larger) pivot site surveyed</a:t>
            </a:r>
            <a:r>
              <a:rPr lang="en-AU" baseline="0" dirty="0" smtClean="0"/>
              <a:t> by EM38 and </a:t>
            </a:r>
            <a:r>
              <a:rPr lang="en-AU" baseline="0" dirty="0" err="1" smtClean="0"/>
              <a:t>Radiometrics</a:t>
            </a:r>
            <a:r>
              <a:rPr lang="en-AU" baseline="0" dirty="0" smtClean="0"/>
              <a:t> shows far greater soil type variation.</a:t>
            </a:r>
          </a:p>
          <a:p>
            <a:r>
              <a:rPr lang="en-AU" baseline="0" dirty="0" smtClean="0"/>
              <a:t>This pivot has since had Variable Rate Irrigation installed, and production has increased in both the blue/dark blue and red/orange areas, as the appropriate amount of water is now being applied to these soils.</a:t>
            </a:r>
          </a:p>
          <a:p>
            <a:endParaRPr lang="en-AU" dirty="0"/>
          </a:p>
        </p:txBody>
      </p:sp>
      <p:sp>
        <p:nvSpPr>
          <p:cNvPr id="4" name="Slide Number Placeholder 3"/>
          <p:cNvSpPr>
            <a:spLocks noGrp="1"/>
          </p:cNvSpPr>
          <p:nvPr>
            <p:ph type="sldNum" sz="quarter" idx="10"/>
          </p:nvPr>
        </p:nvSpPr>
        <p:spPr/>
        <p:txBody>
          <a:bodyPr/>
          <a:lstStyle/>
          <a:p>
            <a:fld id="{8EADBCFB-5DC1-42AB-B268-2BD742A2E3D2}" type="slidenum">
              <a:rPr lang="en-AU" smtClean="0"/>
              <a:t>6</a:t>
            </a:fld>
            <a:endParaRPr lang="en-AU"/>
          </a:p>
        </p:txBody>
      </p:sp>
    </p:spTree>
    <p:extLst>
      <p:ext uri="{BB962C8B-B14F-4D97-AF65-F5344CB8AC3E}">
        <p14:creationId xmlns:p14="http://schemas.microsoft.com/office/powerpoint/2010/main" val="2222665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Activities undertook at </a:t>
            </a:r>
            <a:r>
              <a:rPr lang="en-AU" dirty="0" err="1" smtClean="0"/>
              <a:t>Giumellis</a:t>
            </a:r>
            <a:endParaRPr lang="en-AU" dirty="0"/>
          </a:p>
        </p:txBody>
      </p:sp>
      <p:sp>
        <p:nvSpPr>
          <p:cNvPr id="4" name="Slide Number Placeholder 3"/>
          <p:cNvSpPr>
            <a:spLocks noGrp="1"/>
          </p:cNvSpPr>
          <p:nvPr>
            <p:ph type="sldNum" sz="quarter" idx="10"/>
          </p:nvPr>
        </p:nvSpPr>
        <p:spPr/>
        <p:txBody>
          <a:bodyPr/>
          <a:lstStyle/>
          <a:p>
            <a:fld id="{8EADBCFB-5DC1-42AB-B268-2BD742A2E3D2}" type="slidenum">
              <a:rPr lang="en-AU" smtClean="0"/>
              <a:t>7</a:t>
            </a:fld>
            <a:endParaRPr lang="en-AU"/>
          </a:p>
        </p:txBody>
      </p:sp>
    </p:spTree>
    <p:extLst>
      <p:ext uri="{BB962C8B-B14F-4D97-AF65-F5344CB8AC3E}">
        <p14:creationId xmlns:p14="http://schemas.microsoft.com/office/powerpoint/2010/main" val="2894700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a:t>
            </a:r>
            <a:r>
              <a:rPr lang="en-AU" dirty="0" err="1" smtClean="0"/>
              <a:t>Wildeye</a:t>
            </a:r>
            <a:r>
              <a:rPr lang="en-AU" baseline="0" dirty="0" smtClean="0"/>
              <a:t> soil moisture sensors use to monitor soil moisture levels.</a:t>
            </a:r>
          </a:p>
          <a:p>
            <a:r>
              <a:rPr lang="en-AU" baseline="0" dirty="0" smtClean="0"/>
              <a:t>2 sensor units used to monitor moisture at selected depths (we used 10cm and 30cm)</a:t>
            </a:r>
            <a:endParaRPr lang="en-AU" dirty="0" smtClean="0"/>
          </a:p>
          <a:p>
            <a:r>
              <a:rPr lang="en-AU" dirty="0" smtClean="0"/>
              <a:t>Very </a:t>
            </a:r>
            <a:r>
              <a:rPr lang="en-AU" dirty="0" smtClean="0"/>
              <a:t>simple</a:t>
            </a:r>
            <a:r>
              <a:rPr lang="en-AU" baseline="0" dirty="0" smtClean="0"/>
              <a:t> installation – Dig hole and push pins into </a:t>
            </a:r>
            <a:r>
              <a:rPr lang="en-AU" baseline="0" dirty="0" smtClean="0"/>
              <a:t>undisturbed soil onside of hole at </a:t>
            </a:r>
            <a:r>
              <a:rPr lang="en-AU" baseline="0" dirty="0" smtClean="0"/>
              <a:t>selected depths.  </a:t>
            </a:r>
            <a:endParaRPr lang="en-AU" baseline="0" dirty="0" smtClean="0"/>
          </a:p>
          <a:p>
            <a:r>
              <a:rPr lang="en-AU" baseline="0" dirty="0" smtClean="0"/>
              <a:t>Data </a:t>
            </a:r>
            <a:r>
              <a:rPr lang="en-AU" baseline="0" dirty="0" smtClean="0"/>
              <a:t>reader located on </a:t>
            </a:r>
            <a:r>
              <a:rPr lang="en-AU" baseline="0" dirty="0" smtClean="0"/>
              <a:t>post adjacent to sensors to enable mobile phone signal.  </a:t>
            </a:r>
            <a:endParaRPr lang="en-AU" dirty="0"/>
          </a:p>
        </p:txBody>
      </p:sp>
      <p:sp>
        <p:nvSpPr>
          <p:cNvPr id="4" name="Slide Number Placeholder 3"/>
          <p:cNvSpPr>
            <a:spLocks noGrp="1"/>
          </p:cNvSpPr>
          <p:nvPr>
            <p:ph type="sldNum" sz="quarter" idx="10"/>
          </p:nvPr>
        </p:nvSpPr>
        <p:spPr/>
        <p:txBody>
          <a:bodyPr/>
          <a:lstStyle/>
          <a:p>
            <a:fld id="{8EADBCFB-5DC1-42AB-B268-2BD742A2E3D2}" type="slidenum">
              <a:rPr lang="en-AU" smtClean="0"/>
              <a:t>8</a:t>
            </a:fld>
            <a:endParaRPr lang="en-AU"/>
          </a:p>
        </p:txBody>
      </p:sp>
    </p:spTree>
    <p:extLst>
      <p:ext uri="{BB962C8B-B14F-4D97-AF65-F5344CB8AC3E}">
        <p14:creationId xmlns:p14="http://schemas.microsoft.com/office/powerpoint/2010/main" val="1999427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Soil Water Levels over Jan – Mar 2017 on the drier site at the south of the pivot. Soil moisture often dropped below the arbitrary “stress point” entered into the software.  Web based software updates data 1 x per day.  </a:t>
            </a:r>
          </a:p>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Blue Line is 10cm depth and clearly shows fluctuations in soil moisture levels associated with irrigation events.</a:t>
            </a:r>
            <a:endParaRPr lang="en-AU" dirty="0" smtClean="0"/>
          </a:p>
          <a:p>
            <a:r>
              <a:rPr lang="en-AU" dirty="0" smtClean="0"/>
              <a:t>Green </a:t>
            </a:r>
            <a:r>
              <a:rPr lang="en-AU" dirty="0" smtClean="0"/>
              <a:t>Line</a:t>
            </a:r>
            <a:r>
              <a:rPr lang="en-AU" baseline="0" dirty="0" smtClean="0"/>
              <a:t> is drainage at </a:t>
            </a:r>
            <a:r>
              <a:rPr lang="en-AU" baseline="0" dirty="0" smtClean="0"/>
              <a:t>30cm and does not vary as much.</a:t>
            </a:r>
          </a:p>
          <a:p>
            <a:r>
              <a:rPr lang="en-AU" baseline="0" dirty="0" smtClean="0"/>
              <a:t>The large spike in mid February is a summer rainfall event (~100mm) and allowed Michael to reduce irrigation for some time and conserve available water allocation for Autumn pasture germination.  Michael was confident in extending the irrigation the period as he could “see” what the soil moisture levels were. </a:t>
            </a:r>
            <a:endParaRPr lang="en-AU" baseline="0" dirty="0" smtClean="0"/>
          </a:p>
        </p:txBody>
      </p:sp>
      <p:sp>
        <p:nvSpPr>
          <p:cNvPr id="4" name="Slide Number Placeholder 3"/>
          <p:cNvSpPr>
            <a:spLocks noGrp="1"/>
          </p:cNvSpPr>
          <p:nvPr>
            <p:ph type="sldNum" sz="quarter" idx="10"/>
          </p:nvPr>
        </p:nvSpPr>
        <p:spPr/>
        <p:txBody>
          <a:bodyPr/>
          <a:lstStyle/>
          <a:p>
            <a:fld id="{8EADBCFB-5DC1-42AB-B268-2BD742A2E3D2}" type="slidenum">
              <a:rPr lang="en-AU" smtClean="0"/>
              <a:t>9</a:t>
            </a:fld>
            <a:endParaRPr lang="en-AU"/>
          </a:p>
        </p:txBody>
      </p:sp>
    </p:spTree>
    <p:extLst>
      <p:ext uri="{BB962C8B-B14F-4D97-AF65-F5344CB8AC3E}">
        <p14:creationId xmlns:p14="http://schemas.microsoft.com/office/powerpoint/2010/main" val="97505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7768" y="2194474"/>
            <a:ext cx="6154615" cy="464946"/>
          </a:xfrm>
          <a:prstGeom prst="rect">
            <a:avLst/>
          </a:prstGeom>
        </p:spPr>
        <p:txBody>
          <a:bodyPr/>
          <a:lstStyle>
            <a:lvl1pPr algn="l">
              <a:defRPr sz="2800" b="1">
                <a:solidFill>
                  <a:srgbClr val="005FAC"/>
                </a:solidFill>
                <a:latin typeface="Arial Narrow"/>
                <a:cs typeface="Arial Narrow"/>
              </a:defRPr>
            </a:lvl1pPr>
          </a:lstStyle>
          <a:p>
            <a:r>
              <a:rPr lang="en-AU" dirty="0"/>
              <a:t>CLICK TO EDIT MASTER TITLE STYLE</a:t>
            </a:r>
            <a:endParaRPr lang="en-US" dirty="0"/>
          </a:p>
        </p:txBody>
      </p:sp>
      <p:sp>
        <p:nvSpPr>
          <p:cNvPr id="3" name="Subtitle 2"/>
          <p:cNvSpPr>
            <a:spLocks noGrp="1"/>
          </p:cNvSpPr>
          <p:nvPr>
            <p:ph type="subTitle" idx="1" hasCustomPrompt="1"/>
          </p:nvPr>
        </p:nvSpPr>
        <p:spPr>
          <a:xfrm>
            <a:off x="517768" y="2644767"/>
            <a:ext cx="6154615" cy="333871"/>
          </a:xfrm>
          <a:prstGeom prst="rect">
            <a:avLst/>
          </a:prstGeom>
        </p:spPr>
        <p:txBody>
          <a:bodyPr/>
          <a:lstStyle>
            <a:lvl1pPr marL="0" indent="0" algn="l">
              <a:buNone/>
              <a:defRPr sz="2000">
                <a:solidFill>
                  <a:srgbClr val="005FAC"/>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a:t>CLICK TO EDIT MASTER SUBTITLE STYLE</a:t>
            </a:r>
            <a:endParaRPr lang="en-US" dirty="0"/>
          </a:p>
        </p:txBody>
      </p:sp>
    </p:spTree>
    <p:extLst>
      <p:ext uri="{BB962C8B-B14F-4D97-AF65-F5344CB8AC3E}">
        <p14:creationId xmlns:p14="http://schemas.microsoft.com/office/powerpoint/2010/main" val="3143640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2" y="506043"/>
            <a:ext cx="7035798" cy="623762"/>
          </a:xfrm>
          <a:prstGeom prst="rect">
            <a:avLst/>
          </a:prstGeom>
        </p:spPr>
        <p:txBody>
          <a:bodyPr/>
          <a:lstStyle>
            <a:lvl1pPr algn="l">
              <a:lnSpc>
                <a:spcPts val="2840"/>
              </a:lnSpc>
              <a:defRPr sz="2800" b="1">
                <a:solidFill>
                  <a:srgbClr val="005FAC"/>
                </a:solidFill>
                <a:latin typeface="Arial Narrow"/>
                <a:cs typeface="Arial Narrow"/>
              </a:defRPr>
            </a:lvl1pPr>
          </a:lstStyle>
          <a:p>
            <a:r>
              <a:rPr lang="en-AU" dirty="0"/>
              <a:t>CLICK TO EDIT MASTER TITLE STYLE</a:t>
            </a:r>
            <a:endParaRPr lang="en-US" dirty="0"/>
          </a:p>
        </p:txBody>
      </p:sp>
      <p:sp>
        <p:nvSpPr>
          <p:cNvPr id="3" name="Content Placeholder 2"/>
          <p:cNvSpPr>
            <a:spLocks noGrp="1"/>
          </p:cNvSpPr>
          <p:nvPr>
            <p:ph idx="1"/>
          </p:nvPr>
        </p:nvSpPr>
        <p:spPr>
          <a:xfrm>
            <a:off x="457200" y="1987062"/>
            <a:ext cx="8229600" cy="2863362"/>
          </a:xfrm>
          <a:prstGeom prst="rect">
            <a:avLst/>
          </a:prstGeom>
        </p:spPr>
        <p:txBody>
          <a:bodyPr/>
          <a:lstStyle>
            <a:lvl1pPr>
              <a:defRPr sz="2400" b="0" i="0">
                <a:solidFill>
                  <a:schemeClr val="tx1"/>
                </a:solidFill>
                <a:latin typeface="Arial Narrow"/>
                <a:cs typeface="Arial Narrow"/>
              </a:defRPr>
            </a:lvl1pPr>
            <a:lvl2pPr>
              <a:defRPr sz="2000" b="0" i="0">
                <a:solidFill>
                  <a:schemeClr val="tx1"/>
                </a:solidFill>
                <a:latin typeface="Arial Narrow"/>
                <a:cs typeface="Arial Narrow"/>
              </a:defRPr>
            </a:lvl2pPr>
            <a:lvl3pPr>
              <a:defRPr sz="1800" b="0" i="0">
                <a:solidFill>
                  <a:schemeClr val="tx1"/>
                </a:solidFill>
                <a:latin typeface="Arial Narrow"/>
                <a:cs typeface="Arial Narrow"/>
              </a:defRPr>
            </a:lvl3pPr>
            <a:lvl4pPr>
              <a:defRPr sz="1400" b="0" i="0">
                <a:solidFill>
                  <a:schemeClr val="tx1"/>
                </a:solidFill>
                <a:latin typeface="Arial Narrow"/>
                <a:cs typeface="Arial Narrow"/>
              </a:defRPr>
            </a:lvl4pPr>
            <a:lvl5pPr>
              <a:defRPr sz="1200" b="0" i="0">
                <a:solidFill>
                  <a:schemeClr val="tx1"/>
                </a:solidFill>
                <a:latin typeface="Arial Narrow"/>
                <a:cs typeface="Arial Narrow"/>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24434961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WD_TitleSlide.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35470" cy="5143500"/>
          </a:xfrm>
          <a:prstGeom prst="rect">
            <a:avLst/>
          </a:prstGeom>
        </p:spPr>
      </p:pic>
    </p:spTree>
    <p:extLst>
      <p:ext uri="{BB962C8B-B14F-4D97-AF65-F5344CB8AC3E}">
        <p14:creationId xmlns:p14="http://schemas.microsoft.com/office/powerpoint/2010/main" val="783981395"/>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WD_BodySlide.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35470" cy="5143500"/>
          </a:xfrm>
          <a:prstGeom prst="rect">
            <a:avLst/>
          </a:prstGeom>
        </p:spPr>
      </p:pic>
    </p:spTree>
    <p:extLst>
      <p:ext uri="{BB962C8B-B14F-4D97-AF65-F5344CB8AC3E}">
        <p14:creationId xmlns:p14="http://schemas.microsoft.com/office/powerpoint/2010/main" val="2891209068"/>
      </p:ext>
    </p:extLst>
  </p:cSld>
  <p:clrMap bg1="lt1" tx1="dk1" bg2="lt2" tx2="dk2" accent1="accent1" accent2="accent2" accent3="accent3" accent4="accent4" accent5="accent5" accent6="accent6" hlink="hlink" folHlink="folHlink"/>
  <p:sldLayoutIdLst>
    <p:sldLayoutId id="2147483654"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4.jpg"/><Relationship Id="rId7"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7429" y="1962000"/>
            <a:ext cx="7008447" cy="789991"/>
          </a:xfrm>
        </p:spPr>
        <p:txBody>
          <a:bodyPr/>
          <a:lstStyle/>
          <a:p>
            <a:r>
              <a:rPr lang="en-US" sz="3200" dirty="0" smtClean="0">
                <a:solidFill>
                  <a:srgbClr val="0070C0"/>
                </a:solidFill>
                <a:latin typeface="Trebuchet MS" panose="020B0603020202020204" pitchFamily="34" charset="0"/>
              </a:rPr>
              <a:t>Smarter Irrigation Project</a:t>
            </a:r>
            <a:br>
              <a:rPr lang="en-US" sz="3200" dirty="0" smtClean="0">
                <a:solidFill>
                  <a:srgbClr val="0070C0"/>
                </a:solidFill>
                <a:latin typeface="Trebuchet MS" panose="020B0603020202020204" pitchFamily="34" charset="0"/>
              </a:rPr>
            </a:br>
            <a:r>
              <a:rPr lang="en-US" sz="3200" dirty="0" smtClean="0">
                <a:solidFill>
                  <a:srgbClr val="0070C0"/>
                </a:solidFill>
                <a:latin typeface="Trebuchet MS" panose="020B0603020202020204" pitchFamily="34" charset="0"/>
              </a:rPr>
              <a:t>Dairy Innovation Day 2017</a:t>
            </a:r>
            <a:endParaRPr lang="en-US" sz="3200" dirty="0">
              <a:solidFill>
                <a:srgbClr val="0070C0"/>
              </a:solidFill>
              <a:latin typeface="Trebuchet MS" panose="020B0603020202020204" pitchFamily="34" charset="0"/>
            </a:endParaRPr>
          </a:p>
        </p:txBody>
      </p:sp>
      <p:sp>
        <p:nvSpPr>
          <p:cNvPr id="3" name="Subtitle 2"/>
          <p:cNvSpPr>
            <a:spLocks noGrp="1"/>
          </p:cNvSpPr>
          <p:nvPr>
            <p:ph type="subTitle" idx="1"/>
          </p:nvPr>
        </p:nvSpPr>
        <p:spPr>
          <a:xfrm>
            <a:off x="517768" y="2976446"/>
            <a:ext cx="6154615" cy="333871"/>
          </a:xfrm>
        </p:spPr>
        <p:txBody>
          <a:bodyPr/>
          <a:lstStyle/>
          <a:p>
            <a:r>
              <a:rPr lang="en-US" sz="1600" dirty="0" smtClean="0"/>
              <a:t>May 4th – Sam Taylor </a:t>
            </a:r>
            <a:endParaRPr lang="en-US" sz="1600" dirty="0"/>
          </a:p>
        </p:txBody>
      </p:sp>
    </p:spTree>
    <p:extLst>
      <p:ext uri="{BB962C8B-B14F-4D97-AF65-F5344CB8AC3E}">
        <p14:creationId xmlns:p14="http://schemas.microsoft.com/office/powerpoint/2010/main" val="3673957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EM 2 Clay Loam</a:t>
            </a:r>
            <a:endParaRPr lang="en-AU" dirty="0"/>
          </a:p>
        </p:txBody>
      </p:sp>
      <p:pic>
        <p:nvPicPr>
          <p:cNvPr id="3075" name="Picture 3" descr="C:\Users\sam_000\Dropbox\2012\Downloads\SMI Point 2 - North (op31151).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51961" y="1987550"/>
            <a:ext cx="7440077" cy="2862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57682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5443" y="-2467155"/>
            <a:ext cx="6209151" cy="693575"/>
          </a:xfrm>
        </p:spPr>
        <p:txBody>
          <a:bodyPr/>
          <a:lstStyle/>
          <a:p>
            <a:r>
              <a:rPr lang="en-AU" dirty="0" smtClean="0"/>
              <a:t>Scheduling</a:t>
            </a:r>
            <a:endParaRPr lang="en-AU" dirty="0"/>
          </a:p>
        </p:txBody>
      </p:sp>
      <p:sp>
        <p:nvSpPr>
          <p:cNvPr id="3" name="Content Placeholder 2"/>
          <p:cNvSpPr>
            <a:spLocks noGrp="1"/>
          </p:cNvSpPr>
          <p:nvPr>
            <p:ph idx="1"/>
          </p:nvPr>
        </p:nvSpPr>
        <p:spPr>
          <a:xfrm>
            <a:off x="457202" y="1414732"/>
            <a:ext cx="8229600" cy="3151020"/>
          </a:xfrm>
        </p:spPr>
        <p:txBody>
          <a:bodyPr/>
          <a:lstStyle/>
          <a:p>
            <a:endParaRPr lang="en-AU" dirty="0"/>
          </a:p>
        </p:txBody>
      </p:sp>
      <p:graphicFrame>
        <p:nvGraphicFramePr>
          <p:cNvPr id="5" name="Content Placeholder 3"/>
          <p:cNvGraphicFramePr>
            <a:graphicFrameLocks/>
          </p:cNvGraphicFramePr>
          <p:nvPr>
            <p:extLst>
              <p:ext uri="{D42A27DB-BD31-4B8C-83A1-F6EECF244321}">
                <p14:modId xmlns:p14="http://schemas.microsoft.com/office/powerpoint/2010/main" val="599512139"/>
              </p:ext>
            </p:extLst>
          </p:nvPr>
        </p:nvGraphicFramePr>
        <p:xfrm>
          <a:off x="319175" y="1701783"/>
          <a:ext cx="8229600" cy="3327417"/>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a:off x="319175" y="238631"/>
            <a:ext cx="8514273" cy="954107"/>
          </a:xfrm>
          <a:prstGeom prst="rect">
            <a:avLst/>
          </a:prstGeom>
        </p:spPr>
        <p:txBody>
          <a:bodyPr wrap="square">
            <a:spAutoFit/>
          </a:bodyPr>
          <a:lstStyle/>
          <a:p>
            <a:r>
              <a:rPr lang="en-AU" sz="2800" b="1" dirty="0">
                <a:solidFill>
                  <a:srgbClr val="005FAC"/>
                </a:solidFill>
                <a:latin typeface="Arial Narrow" panose="020B0606020202030204" pitchFamily="34" charset="0"/>
              </a:rPr>
              <a:t>Modified Irrigation scheduling based on crop demand (maize)</a:t>
            </a:r>
          </a:p>
        </p:txBody>
      </p:sp>
    </p:spTree>
    <p:extLst>
      <p:ext uri="{BB962C8B-B14F-4D97-AF65-F5344CB8AC3E}">
        <p14:creationId xmlns:p14="http://schemas.microsoft.com/office/powerpoint/2010/main" val="42699883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Irrigation Schedule</a:t>
            </a:r>
            <a:endParaRPr lang="en-AU" dirty="0"/>
          </a:p>
        </p:txBody>
      </p:sp>
      <p:sp>
        <p:nvSpPr>
          <p:cNvPr id="6" name="Content Placeholder 5"/>
          <p:cNvSpPr>
            <a:spLocks noGrp="1"/>
          </p:cNvSpPr>
          <p:nvPr>
            <p:ph idx="1"/>
          </p:nvPr>
        </p:nvSpPr>
        <p:spPr>
          <a:xfrm>
            <a:off x="284672" y="1918355"/>
            <a:ext cx="8229600" cy="2863362"/>
          </a:xfrm>
        </p:spPr>
        <p:txBody>
          <a:bodyPr/>
          <a:lstStyle/>
          <a:p>
            <a:endParaRPr lang="en-AU" dirty="0" smtClean="0"/>
          </a:p>
          <a:p>
            <a:endParaRPr lang="en-AU" dirty="0"/>
          </a:p>
          <a:p>
            <a:endParaRPr lang="en-AU" dirty="0" smtClean="0"/>
          </a:p>
          <a:p>
            <a:endParaRPr lang="en-AU" dirty="0"/>
          </a:p>
          <a:p>
            <a:endParaRPr lang="en-AU" dirty="0" smtClean="0"/>
          </a:p>
          <a:p>
            <a:r>
              <a:rPr lang="en-AU" dirty="0" smtClean="0"/>
              <a:t>Improved / validated decision </a:t>
            </a:r>
            <a:r>
              <a:rPr lang="en-AU" dirty="0"/>
              <a:t>making based on objective data (soil moisture sensors)</a:t>
            </a:r>
          </a:p>
          <a:p>
            <a:endParaRPr lang="en-AU" dirty="0"/>
          </a:p>
        </p:txBody>
      </p:sp>
      <p:graphicFrame>
        <p:nvGraphicFramePr>
          <p:cNvPr id="7" name="Table 6"/>
          <p:cNvGraphicFramePr>
            <a:graphicFrameLocks noGrp="1"/>
          </p:cNvGraphicFramePr>
          <p:nvPr>
            <p:extLst>
              <p:ext uri="{D42A27DB-BD31-4B8C-83A1-F6EECF244321}">
                <p14:modId xmlns:p14="http://schemas.microsoft.com/office/powerpoint/2010/main" val="188944374"/>
              </p:ext>
            </p:extLst>
          </p:nvPr>
        </p:nvGraphicFramePr>
        <p:xfrm>
          <a:off x="2518912" y="1475118"/>
          <a:ext cx="3704088" cy="2593958"/>
        </p:xfrm>
        <a:graphic>
          <a:graphicData uri="http://schemas.openxmlformats.org/drawingml/2006/table">
            <a:tbl>
              <a:tblPr>
                <a:tableStyleId>{5C22544A-7EE6-4342-B048-85BDC9FD1C3A}</a:tableStyleId>
              </a:tblPr>
              <a:tblGrid>
                <a:gridCol w="926022"/>
                <a:gridCol w="926022"/>
                <a:gridCol w="926022"/>
                <a:gridCol w="926022"/>
              </a:tblGrid>
              <a:tr h="1130918">
                <a:tc>
                  <a:txBody>
                    <a:bodyPr/>
                    <a:lstStyle/>
                    <a:p>
                      <a:pPr algn="ctr" fontAlgn="ctr"/>
                      <a:r>
                        <a:rPr lang="en-AU" sz="1600" u="none" strike="noStrike" dirty="0">
                          <a:effectLst/>
                        </a:rPr>
                        <a:t>Week</a:t>
                      </a:r>
                      <a:endParaRPr lang="en-AU" sz="1600" b="0" i="0" u="none" strike="noStrike" dirty="0">
                        <a:solidFill>
                          <a:srgbClr val="000000"/>
                        </a:solidFill>
                        <a:effectLst/>
                        <a:latin typeface="Calibri"/>
                      </a:endParaRPr>
                    </a:p>
                  </a:txBody>
                  <a:tcPr marL="0" marR="0" marT="0" marB="0" anchor="ctr"/>
                </a:tc>
                <a:tc>
                  <a:txBody>
                    <a:bodyPr/>
                    <a:lstStyle/>
                    <a:p>
                      <a:pPr algn="ctr" fontAlgn="ctr"/>
                      <a:r>
                        <a:rPr lang="en-AU" sz="1600" u="none" strike="noStrike">
                          <a:effectLst/>
                        </a:rPr>
                        <a:t>Applications per week</a:t>
                      </a:r>
                      <a:endParaRPr lang="en-AU" sz="1600" b="0" i="0" u="none" strike="noStrike">
                        <a:solidFill>
                          <a:srgbClr val="000000"/>
                        </a:solidFill>
                        <a:effectLst/>
                        <a:latin typeface="Calibri"/>
                      </a:endParaRPr>
                    </a:p>
                  </a:txBody>
                  <a:tcPr marL="0" marR="0" marT="0" marB="0" anchor="ctr"/>
                </a:tc>
                <a:tc>
                  <a:txBody>
                    <a:bodyPr/>
                    <a:lstStyle/>
                    <a:p>
                      <a:pPr algn="ctr" fontAlgn="ctr"/>
                      <a:r>
                        <a:rPr lang="en-AU" sz="1600" u="none" strike="noStrike">
                          <a:effectLst/>
                        </a:rPr>
                        <a:t>Pivot Setting (% Speed)</a:t>
                      </a:r>
                      <a:endParaRPr lang="en-AU" sz="1600" b="0" i="0" u="none" strike="noStrike">
                        <a:solidFill>
                          <a:srgbClr val="000000"/>
                        </a:solidFill>
                        <a:effectLst/>
                        <a:latin typeface="Calibri"/>
                      </a:endParaRPr>
                    </a:p>
                  </a:txBody>
                  <a:tcPr marL="0" marR="0" marT="0" marB="0" anchor="ctr"/>
                </a:tc>
                <a:tc>
                  <a:txBody>
                    <a:bodyPr/>
                    <a:lstStyle/>
                    <a:p>
                      <a:pPr algn="ctr" fontAlgn="ctr"/>
                      <a:r>
                        <a:rPr lang="en-AU" sz="1600" u="none" strike="noStrike">
                          <a:effectLst/>
                        </a:rPr>
                        <a:t>mm delivered per application</a:t>
                      </a:r>
                      <a:endParaRPr lang="en-AU" sz="1600" b="0" i="0" u="none" strike="noStrike">
                        <a:solidFill>
                          <a:srgbClr val="000000"/>
                        </a:solidFill>
                        <a:effectLst/>
                        <a:latin typeface="Calibri"/>
                      </a:endParaRPr>
                    </a:p>
                  </a:txBody>
                  <a:tcPr marL="0" marR="0" marT="0" marB="0" anchor="ctr"/>
                </a:tc>
              </a:tr>
              <a:tr h="223944">
                <a:tc>
                  <a:txBody>
                    <a:bodyPr/>
                    <a:lstStyle/>
                    <a:p>
                      <a:pPr algn="ctr" fontAlgn="b"/>
                      <a:r>
                        <a:rPr lang="en-AU" sz="1600" u="none" strike="noStrike">
                          <a:effectLst/>
                        </a:rPr>
                        <a:t>Emergence</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1</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100</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dirty="0">
                          <a:effectLst/>
                        </a:rPr>
                        <a:t>7.55</a:t>
                      </a:r>
                      <a:endParaRPr lang="en-AU" sz="1600" b="0" i="0" u="none" strike="noStrike" dirty="0">
                        <a:solidFill>
                          <a:srgbClr val="000000"/>
                        </a:solidFill>
                        <a:effectLst/>
                        <a:latin typeface="Calibri"/>
                      </a:endParaRPr>
                    </a:p>
                  </a:txBody>
                  <a:tcPr marL="0" marR="0" marT="0" marB="0" anchor="b"/>
                </a:tc>
              </a:tr>
              <a:tr h="223944">
                <a:tc>
                  <a:txBody>
                    <a:bodyPr/>
                    <a:lstStyle/>
                    <a:p>
                      <a:pPr algn="ctr" fontAlgn="b"/>
                      <a:r>
                        <a:rPr lang="en-AU" sz="1600" u="none" strike="noStrike">
                          <a:effectLst/>
                        </a:rPr>
                        <a:t>1</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1</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100</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7.55</a:t>
                      </a:r>
                      <a:endParaRPr lang="en-AU" sz="1600" b="0" i="0" u="none" strike="noStrike">
                        <a:solidFill>
                          <a:srgbClr val="000000"/>
                        </a:solidFill>
                        <a:effectLst/>
                        <a:latin typeface="Calibri"/>
                      </a:endParaRPr>
                    </a:p>
                  </a:txBody>
                  <a:tcPr marL="0" marR="0" marT="0" marB="0" anchor="b"/>
                </a:tc>
              </a:tr>
              <a:tr h="223944">
                <a:tc>
                  <a:txBody>
                    <a:bodyPr/>
                    <a:lstStyle/>
                    <a:p>
                      <a:pPr algn="ctr" fontAlgn="b"/>
                      <a:r>
                        <a:rPr lang="en-AU" sz="1600" u="none" strike="noStrike">
                          <a:effectLst/>
                        </a:rPr>
                        <a:t>2</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2</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85</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8.88</a:t>
                      </a:r>
                      <a:endParaRPr lang="en-AU" sz="1600" b="0" i="0" u="none" strike="noStrike">
                        <a:solidFill>
                          <a:srgbClr val="000000"/>
                        </a:solidFill>
                        <a:effectLst/>
                        <a:latin typeface="Calibri"/>
                      </a:endParaRPr>
                    </a:p>
                  </a:txBody>
                  <a:tcPr marL="0" marR="0" marT="0" marB="0" anchor="b"/>
                </a:tc>
              </a:tr>
              <a:tr h="223944">
                <a:tc>
                  <a:txBody>
                    <a:bodyPr/>
                    <a:lstStyle/>
                    <a:p>
                      <a:pPr algn="ctr" fontAlgn="b"/>
                      <a:r>
                        <a:rPr lang="en-AU" sz="1600" u="none" strike="noStrike">
                          <a:effectLst/>
                        </a:rPr>
                        <a:t>3</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4</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85</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8.88</a:t>
                      </a:r>
                      <a:endParaRPr lang="en-AU" sz="1600" b="0" i="0" u="none" strike="noStrike">
                        <a:solidFill>
                          <a:srgbClr val="000000"/>
                        </a:solidFill>
                        <a:effectLst/>
                        <a:latin typeface="Calibri"/>
                      </a:endParaRPr>
                    </a:p>
                  </a:txBody>
                  <a:tcPr marL="0" marR="0" marT="0" marB="0" anchor="b"/>
                </a:tc>
              </a:tr>
              <a:tr h="223944">
                <a:tc>
                  <a:txBody>
                    <a:bodyPr/>
                    <a:lstStyle/>
                    <a:p>
                      <a:pPr algn="ctr" fontAlgn="b"/>
                      <a:r>
                        <a:rPr lang="en-AU" sz="1600" u="none" strike="noStrike">
                          <a:effectLst/>
                        </a:rPr>
                        <a:t>4</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4</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70</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10.62</a:t>
                      </a:r>
                      <a:endParaRPr lang="en-AU" sz="1600" b="0" i="0" u="none" strike="noStrike">
                        <a:solidFill>
                          <a:srgbClr val="000000"/>
                        </a:solidFill>
                        <a:effectLst/>
                        <a:latin typeface="Calibri"/>
                      </a:endParaRPr>
                    </a:p>
                  </a:txBody>
                  <a:tcPr marL="0" marR="0" marT="0" marB="0" anchor="b"/>
                </a:tc>
              </a:tr>
              <a:tr h="223944">
                <a:tc>
                  <a:txBody>
                    <a:bodyPr/>
                    <a:lstStyle/>
                    <a:p>
                      <a:pPr algn="ctr" fontAlgn="b"/>
                      <a:r>
                        <a:rPr lang="en-AU" sz="1600" u="none" strike="noStrike">
                          <a:effectLst/>
                        </a:rPr>
                        <a:t>5</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6</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a:effectLst/>
                        </a:rPr>
                        <a:t>75</a:t>
                      </a:r>
                      <a:endParaRPr lang="en-AU" sz="1600" b="0" i="0" u="none" strike="noStrike">
                        <a:solidFill>
                          <a:srgbClr val="000000"/>
                        </a:solidFill>
                        <a:effectLst/>
                        <a:latin typeface="Calibri"/>
                      </a:endParaRPr>
                    </a:p>
                  </a:txBody>
                  <a:tcPr marL="0" marR="0" marT="0" marB="0" anchor="b"/>
                </a:tc>
                <a:tc>
                  <a:txBody>
                    <a:bodyPr/>
                    <a:lstStyle/>
                    <a:p>
                      <a:pPr algn="ctr" fontAlgn="b"/>
                      <a:r>
                        <a:rPr lang="en-AU" sz="1600" u="none" strike="noStrike" dirty="0">
                          <a:effectLst/>
                        </a:rPr>
                        <a:t>10.06</a:t>
                      </a:r>
                      <a:endParaRPr lang="en-AU" sz="1600" b="0" i="0" u="none" strike="noStrike" dirty="0">
                        <a:solidFill>
                          <a:srgbClr val="000000"/>
                        </a:solidFill>
                        <a:effectLst/>
                        <a:latin typeface="Calibri"/>
                      </a:endParaRPr>
                    </a:p>
                  </a:txBody>
                  <a:tcPr marL="0" marR="0" marT="0" marB="0" anchor="b"/>
                </a:tc>
              </a:tr>
            </a:tbl>
          </a:graphicData>
        </a:graphic>
      </p:graphicFrame>
    </p:spTree>
    <p:extLst>
      <p:ext uri="{BB962C8B-B14F-4D97-AF65-F5344CB8AC3E}">
        <p14:creationId xmlns:p14="http://schemas.microsoft.com/office/powerpoint/2010/main" val="36797107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Acknowledgments</a:t>
            </a:r>
            <a:endParaRPr lang="en-AU"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9762" y="921511"/>
            <a:ext cx="5696712" cy="1979200"/>
          </a:xfr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338" y="2900711"/>
            <a:ext cx="2665115" cy="1979200"/>
          </a:xfrm>
          <a:prstGeom prst="rect">
            <a:avLst/>
          </a:pr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6474" y="921511"/>
            <a:ext cx="2813049" cy="1947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Ho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5575" y="-288925"/>
            <a:ext cx="1733550" cy="6096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2900711"/>
            <a:ext cx="2322576" cy="879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0225" y="3357816"/>
            <a:ext cx="1613307" cy="1522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19475" y="3890311"/>
            <a:ext cx="2305050" cy="79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2749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8706" y="347547"/>
            <a:ext cx="8686798" cy="623762"/>
          </a:xfrm>
        </p:spPr>
        <p:txBody>
          <a:bodyPr/>
          <a:lstStyle/>
          <a:p>
            <a:r>
              <a:rPr lang="en-US" sz="3600" dirty="0" smtClean="0">
                <a:latin typeface="Trebuchet MS" panose="020B0603020202020204" pitchFamily="34" charset="0"/>
              </a:rPr>
              <a:t>Smarter Irrigation Project Components</a:t>
            </a:r>
            <a:endParaRPr lang="en-US" sz="3600" dirty="0">
              <a:latin typeface="Trebuchet MS" panose="020B0603020202020204" pitchFamily="34" charset="0"/>
            </a:endParaRPr>
          </a:p>
        </p:txBody>
      </p:sp>
      <p:sp>
        <p:nvSpPr>
          <p:cNvPr id="3" name="Content Placeholder 2"/>
          <p:cNvSpPr>
            <a:spLocks noGrp="1"/>
          </p:cNvSpPr>
          <p:nvPr>
            <p:ph idx="1"/>
          </p:nvPr>
        </p:nvSpPr>
        <p:spPr>
          <a:xfrm>
            <a:off x="457200" y="1696915"/>
            <a:ext cx="8229600" cy="3153509"/>
          </a:xfrm>
        </p:spPr>
        <p:txBody>
          <a:bodyPr/>
          <a:lstStyle/>
          <a:p>
            <a:pPr lvl="0"/>
            <a:r>
              <a:rPr lang="en-AU" dirty="0"/>
              <a:t>Practical, reliable irrigation scheduling technologies</a:t>
            </a:r>
          </a:p>
          <a:p>
            <a:pPr lvl="0"/>
            <a:r>
              <a:rPr lang="en-AU" dirty="0"/>
              <a:t>Precise, low cost automated control systems for a range of irrigation systems</a:t>
            </a:r>
          </a:p>
          <a:p>
            <a:pPr lvl="0"/>
            <a:r>
              <a:rPr lang="en-AU" dirty="0"/>
              <a:t>A network of farmer managed learning sites located in major regions referred to as “optimised irrigation” farms</a:t>
            </a:r>
          </a:p>
          <a:p>
            <a:endParaRPr lang="en-US" dirty="0"/>
          </a:p>
        </p:txBody>
      </p:sp>
      <p:pic>
        <p:nvPicPr>
          <p:cNvPr id="6" name="Content Placeholder 1" descr="WD_Logo_PPT.jpg"/>
          <p:cNvPicPr>
            <a:picLocks noChangeAspect="1"/>
          </p:cNvPicPr>
          <p:nvPr/>
        </p:nvPicPr>
        <p:blipFill rotWithShape="1">
          <a:blip r:embed="rId3">
            <a:extLst>
              <a:ext uri="{28A0092B-C50C-407E-A947-70E740481C1C}">
                <a14:useLocalDpi xmlns:a14="http://schemas.microsoft.com/office/drawing/2010/main" val="0"/>
              </a:ext>
            </a:extLst>
          </a:blip>
          <a:srcRect l="-825" r="-825"/>
          <a:stretch/>
        </p:blipFill>
        <p:spPr>
          <a:xfrm>
            <a:off x="7514220" y="4318000"/>
            <a:ext cx="1172580" cy="531813"/>
          </a:xfrm>
          <a:prstGeom prst="rect">
            <a:avLst/>
          </a:prstGeom>
        </p:spPr>
      </p:pic>
    </p:spTree>
    <p:extLst>
      <p:ext uri="{BB962C8B-B14F-4D97-AF65-F5344CB8AC3E}">
        <p14:creationId xmlns:p14="http://schemas.microsoft.com/office/powerpoint/2010/main" val="1622153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Project Outcomes</a:t>
            </a:r>
            <a:endParaRPr lang="en-AU" dirty="0"/>
          </a:p>
        </p:txBody>
      </p:sp>
      <p:sp>
        <p:nvSpPr>
          <p:cNvPr id="3" name="Content Placeholder 2"/>
          <p:cNvSpPr>
            <a:spLocks noGrp="1"/>
          </p:cNvSpPr>
          <p:nvPr>
            <p:ph idx="1"/>
          </p:nvPr>
        </p:nvSpPr>
        <p:spPr/>
        <p:txBody>
          <a:bodyPr/>
          <a:lstStyle/>
          <a:p>
            <a:pPr lvl="0"/>
            <a:r>
              <a:rPr lang="en-AU" dirty="0"/>
              <a:t>10-20  percent improvement in water productivity, efficiency and farmer profitability   </a:t>
            </a:r>
          </a:p>
          <a:p>
            <a:pPr lvl="0"/>
            <a:r>
              <a:rPr lang="en-AU" dirty="0"/>
              <a:t>Adoption of new irrigation technologies and science application by farmers and irrigation professionals to improve farm profits.</a:t>
            </a:r>
          </a:p>
          <a:p>
            <a:r>
              <a:rPr lang="en-AU" dirty="0"/>
              <a:t>Improved cross sector industry research collaboration with public and private sectors in four major irrigation industries providing a legacy platform for other sectors to also benefit</a:t>
            </a:r>
          </a:p>
        </p:txBody>
      </p:sp>
    </p:spTree>
    <p:extLst>
      <p:ext uri="{BB962C8B-B14F-4D97-AF65-F5344CB8AC3E}">
        <p14:creationId xmlns:p14="http://schemas.microsoft.com/office/powerpoint/2010/main" val="10110652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24024" y="106990"/>
            <a:ext cx="6600944" cy="4950709"/>
          </a:xfrm>
        </p:spPr>
      </p:pic>
      <p:sp>
        <p:nvSpPr>
          <p:cNvPr id="2" name="Title 1"/>
          <p:cNvSpPr>
            <a:spLocks noGrp="1"/>
          </p:cNvSpPr>
          <p:nvPr>
            <p:ph type="title"/>
          </p:nvPr>
        </p:nvSpPr>
        <p:spPr/>
        <p:txBody>
          <a:bodyPr/>
          <a:lstStyle/>
          <a:p>
            <a:r>
              <a:rPr lang="en-AU" dirty="0" smtClean="0"/>
              <a:t>WA Demonstration Site</a:t>
            </a:r>
            <a:endParaRPr lang="en-AU" dirty="0"/>
          </a:p>
        </p:txBody>
      </p:sp>
    </p:spTree>
    <p:extLst>
      <p:ext uri="{BB962C8B-B14F-4D97-AF65-F5344CB8AC3E}">
        <p14:creationId xmlns:p14="http://schemas.microsoft.com/office/powerpoint/2010/main" val="2691157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175" y="140494"/>
            <a:ext cx="5838825" cy="450056"/>
          </a:xfrm>
        </p:spPr>
        <p:txBody>
          <a:bodyPr lIns="68580" tIns="34290" rIns="68580" bIns="34290">
            <a:normAutofit/>
          </a:bodyPr>
          <a:lstStyle/>
          <a:p>
            <a:r>
              <a:rPr lang="en-AU" sz="2100" dirty="0">
                <a:latin typeface="Century Gothic" panose="020B0502020202020204" pitchFamily="34" charset="0"/>
              </a:rPr>
              <a:t>Electromagnetic survey (0-50cm)</a:t>
            </a: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4300" y="695324"/>
            <a:ext cx="4495800" cy="4201255"/>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62500" y="3658183"/>
            <a:ext cx="4295775" cy="1399592"/>
          </a:xfrm>
          <a:prstGeom prst="rect">
            <a:avLst/>
          </a:prstGeom>
        </p:spPr>
      </p:pic>
      <p:pic>
        <p:nvPicPr>
          <p:cNvPr id="9"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96001" y="69819"/>
            <a:ext cx="2827562" cy="118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4648816" y="1218363"/>
            <a:ext cx="3090367" cy="1107996"/>
          </a:xfrm>
          <a:prstGeom prst="rect">
            <a:avLst/>
          </a:prstGeom>
          <a:noFill/>
        </p:spPr>
        <p:txBody>
          <a:bodyPr wrap="square" lIns="68580" tIns="34290" rIns="68580" bIns="34290" rtlCol="0">
            <a:spAutoFit/>
          </a:bodyPr>
          <a:lstStyle/>
          <a:p>
            <a:pPr marL="196454" indent="-196454">
              <a:lnSpc>
                <a:spcPts val="2700"/>
              </a:lnSpc>
              <a:buFont typeface="Arial" pitchFamily="34" charset="0"/>
              <a:buChar char="•"/>
            </a:pPr>
            <a:r>
              <a:rPr lang="en-AU" sz="1200" dirty="0">
                <a:latin typeface="Century Gothic" panose="020B0502020202020204" pitchFamily="34" charset="0"/>
              </a:rPr>
              <a:t>Measures soil </a:t>
            </a:r>
            <a:r>
              <a:rPr lang="en-AU" sz="1200" dirty="0" smtClean="0">
                <a:latin typeface="Century Gothic" panose="020B0502020202020204" pitchFamily="34" charset="0"/>
              </a:rPr>
              <a:t>electro conductivity </a:t>
            </a:r>
            <a:endParaRPr lang="en-AU" sz="1200" dirty="0">
              <a:latin typeface="Century Gothic" panose="020B0502020202020204" pitchFamily="34" charset="0"/>
            </a:endParaRPr>
          </a:p>
          <a:p>
            <a:pPr marL="196454" indent="-196454">
              <a:lnSpc>
                <a:spcPts val="2700"/>
              </a:lnSpc>
              <a:buFont typeface="Arial" pitchFamily="34" charset="0"/>
              <a:buChar char="•"/>
            </a:pPr>
            <a:r>
              <a:rPr lang="en-AU" sz="1200" dirty="0">
                <a:latin typeface="Century Gothic" panose="020B0502020202020204" pitchFamily="34" charset="0"/>
              </a:rPr>
              <a:t>Primarily influenced by salinity</a:t>
            </a:r>
          </a:p>
          <a:p>
            <a:pPr marL="196454" indent="-196454">
              <a:lnSpc>
                <a:spcPts val="2700"/>
              </a:lnSpc>
              <a:buFont typeface="Arial" pitchFamily="34" charset="0"/>
              <a:buChar char="•"/>
            </a:pPr>
            <a:r>
              <a:rPr lang="en-AU" sz="1200" dirty="0">
                <a:latin typeface="Century Gothic" panose="020B0502020202020204" pitchFamily="34" charset="0"/>
              </a:rPr>
              <a:t>Clay and moisture also influence EM</a:t>
            </a:r>
            <a:endParaRPr lang="en-US" sz="1200" dirty="0">
              <a:latin typeface="Century Gothic" panose="020B0502020202020204" pitchFamily="34" charset="0"/>
            </a:endParaRPr>
          </a:p>
        </p:txBody>
      </p:sp>
      <p:pic>
        <p:nvPicPr>
          <p:cNvPr id="15" name="Picture 5" descr="EM38DIA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32333" y="2291814"/>
            <a:ext cx="2356110" cy="1324716"/>
          </a:xfrm>
          <a:prstGeom prst="rect">
            <a:avLst/>
          </a:prstGeom>
          <a:noFill/>
          <a:ln w="9525">
            <a:solidFill>
              <a:srgbClr val="000000"/>
            </a:solidFill>
            <a:miter lim="800000"/>
            <a:headEnd/>
            <a:tailEnd/>
          </a:ln>
        </p:spPr>
      </p:pic>
      <p:sp>
        <p:nvSpPr>
          <p:cNvPr id="3" name="TextBox 2"/>
          <p:cNvSpPr txBox="1"/>
          <p:nvPr/>
        </p:nvSpPr>
        <p:spPr>
          <a:xfrm>
            <a:off x="1998453" y="4278701"/>
            <a:ext cx="733245" cy="369332"/>
          </a:xfrm>
          <a:prstGeom prst="rect">
            <a:avLst/>
          </a:prstGeom>
          <a:noFill/>
        </p:spPr>
        <p:txBody>
          <a:bodyPr wrap="square" rtlCol="0">
            <a:spAutoFit/>
          </a:bodyPr>
          <a:lstStyle/>
          <a:p>
            <a:r>
              <a:rPr lang="en-AU" dirty="0" smtClean="0"/>
              <a:t>EM 1</a:t>
            </a:r>
            <a:endParaRPr lang="en-AU" dirty="0"/>
          </a:p>
        </p:txBody>
      </p:sp>
      <p:sp>
        <p:nvSpPr>
          <p:cNvPr id="11" name="TextBox 10"/>
          <p:cNvSpPr txBox="1"/>
          <p:nvPr/>
        </p:nvSpPr>
        <p:spPr>
          <a:xfrm>
            <a:off x="1265208" y="1073169"/>
            <a:ext cx="733245" cy="369332"/>
          </a:xfrm>
          <a:prstGeom prst="rect">
            <a:avLst/>
          </a:prstGeom>
          <a:noFill/>
        </p:spPr>
        <p:txBody>
          <a:bodyPr wrap="square" rtlCol="0">
            <a:spAutoFit/>
          </a:bodyPr>
          <a:lstStyle/>
          <a:p>
            <a:r>
              <a:rPr lang="en-AU" dirty="0" smtClean="0"/>
              <a:t>EM 4</a:t>
            </a:r>
            <a:endParaRPr lang="en-AU" dirty="0"/>
          </a:p>
        </p:txBody>
      </p:sp>
      <p:sp>
        <p:nvSpPr>
          <p:cNvPr id="12" name="TextBox 11"/>
          <p:cNvSpPr txBox="1"/>
          <p:nvPr/>
        </p:nvSpPr>
        <p:spPr>
          <a:xfrm>
            <a:off x="623978" y="2611285"/>
            <a:ext cx="733245" cy="369332"/>
          </a:xfrm>
          <a:prstGeom prst="rect">
            <a:avLst/>
          </a:prstGeom>
          <a:noFill/>
        </p:spPr>
        <p:txBody>
          <a:bodyPr wrap="square" rtlCol="0">
            <a:spAutoFit/>
          </a:bodyPr>
          <a:lstStyle/>
          <a:p>
            <a:r>
              <a:rPr lang="en-AU" dirty="0" smtClean="0"/>
              <a:t>EM 3</a:t>
            </a:r>
            <a:endParaRPr lang="en-AU" dirty="0"/>
          </a:p>
        </p:txBody>
      </p:sp>
      <p:sp>
        <p:nvSpPr>
          <p:cNvPr id="13" name="TextBox 12"/>
          <p:cNvSpPr txBox="1"/>
          <p:nvPr/>
        </p:nvSpPr>
        <p:spPr>
          <a:xfrm>
            <a:off x="1552755" y="2584840"/>
            <a:ext cx="733245" cy="369332"/>
          </a:xfrm>
          <a:prstGeom prst="rect">
            <a:avLst/>
          </a:prstGeom>
          <a:noFill/>
        </p:spPr>
        <p:txBody>
          <a:bodyPr wrap="square" rtlCol="0">
            <a:spAutoFit/>
          </a:bodyPr>
          <a:lstStyle/>
          <a:p>
            <a:r>
              <a:rPr lang="en-AU" dirty="0" smtClean="0"/>
              <a:t>EM 2</a:t>
            </a:r>
            <a:endParaRPr lang="en-AU" dirty="0"/>
          </a:p>
        </p:txBody>
      </p:sp>
      <p:sp>
        <p:nvSpPr>
          <p:cNvPr id="14" name="TextBox 13"/>
          <p:cNvSpPr txBox="1"/>
          <p:nvPr/>
        </p:nvSpPr>
        <p:spPr>
          <a:xfrm>
            <a:off x="3099758" y="1776307"/>
            <a:ext cx="733245" cy="369332"/>
          </a:xfrm>
          <a:prstGeom prst="rect">
            <a:avLst/>
          </a:prstGeom>
          <a:noFill/>
        </p:spPr>
        <p:txBody>
          <a:bodyPr wrap="square" rtlCol="0">
            <a:spAutoFit/>
          </a:bodyPr>
          <a:lstStyle/>
          <a:p>
            <a:r>
              <a:rPr lang="en-AU" dirty="0" smtClean="0"/>
              <a:t>EM 5</a:t>
            </a:r>
            <a:endParaRPr lang="en-AU" dirty="0"/>
          </a:p>
        </p:txBody>
      </p:sp>
    </p:spTree>
    <p:extLst>
      <p:ext uri="{BB962C8B-B14F-4D97-AF65-F5344CB8AC3E}">
        <p14:creationId xmlns:p14="http://schemas.microsoft.com/office/powerpoint/2010/main" val="36370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mph" presetSubtype="0" nodeType="clickEffect">
                                  <p:stCondLst>
                                    <p:cond delay="0"/>
                                  </p:stCondLst>
                                  <p:childTnLst>
                                    <p:set>
                                      <p:cBhvr rctx="PPT">
                                        <p:cTn id="10" dur="indefinite"/>
                                        <p:tgtEl>
                                          <p:spTgt spid="10">
                                            <p:txEl>
                                              <p:pRg st="0" end="0"/>
                                            </p:txEl>
                                          </p:spTgt>
                                        </p:tgtEl>
                                        <p:attrNameLst>
                                          <p:attrName>style.opacity</p:attrName>
                                        </p:attrNameLst>
                                      </p:cBhvr>
                                      <p:to>
                                        <p:strVal val="0.5"/>
                                      </p:to>
                                    </p:set>
                                    <p:animEffect filter="image" prLst="opacity: 0.5">
                                      <p:cBhvr rctx="IE">
                                        <p:cTn id="11" dur="indefinite"/>
                                        <p:tgtEl>
                                          <p:spTgt spid="10">
                                            <p:txEl>
                                              <p:pRg st="0" end="0"/>
                                            </p:txEl>
                                          </p:spTgt>
                                        </p:tgtEl>
                                      </p:cBhvr>
                                    </p:animEffect>
                                  </p:childTnLst>
                                </p:cTn>
                              </p:par>
                              <p:par>
                                <p:cTn id="12" presetID="1" presetClass="entr" presetSubtype="0" fill="hold" nodeType="with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9" presetClass="emph" presetSubtype="0" nodeType="clickEffect">
                                  <p:stCondLst>
                                    <p:cond delay="0"/>
                                  </p:stCondLst>
                                  <p:childTnLst>
                                    <p:set>
                                      <p:cBhvr rctx="PPT">
                                        <p:cTn id="17" dur="indefinite"/>
                                        <p:tgtEl>
                                          <p:spTgt spid="10">
                                            <p:txEl>
                                              <p:pRg st="1" end="1"/>
                                            </p:txEl>
                                          </p:spTgt>
                                        </p:tgtEl>
                                        <p:attrNameLst>
                                          <p:attrName>style.opacity</p:attrName>
                                        </p:attrNameLst>
                                      </p:cBhvr>
                                      <p:to>
                                        <p:strVal val="0.5"/>
                                      </p:to>
                                    </p:set>
                                    <p:animEffect filter="image" prLst="opacity: 0.5">
                                      <p:cBhvr rctx="IE">
                                        <p:cTn id="18" dur="indefinite"/>
                                        <p:tgtEl>
                                          <p:spTgt spid="10">
                                            <p:txEl>
                                              <p:pRg st="1" end="1"/>
                                            </p:txEl>
                                          </p:spTgt>
                                        </p:tgtEl>
                                      </p:cBhvr>
                                    </p:animEffect>
                                  </p:childTnLst>
                                </p:cTn>
                              </p:par>
                              <p:par>
                                <p:cTn id="19" presetID="1" presetClass="entr" presetSubtype="0" fill="hold" nodeType="with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mph" presetSubtype="0" nodeType="clickEffect">
                                  <p:stCondLst>
                                    <p:cond delay="0"/>
                                  </p:stCondLst>
                                  <p:childTnLst>
                                    <p:set>
                                      <p:cBhvr rctx="PPT">
                                        <p:cTn id="24" dur="indefinite"/>
                                        <p:tgtEl>
                                          <p:spTgt spid="10">
                                            <p:txEl>
                                              <p:pRg st="2" end="2"/>
                                            </p:txEl>
                                          </p:spTgt>
                                        </p:tgtEl>
                                        <p:attrNameLst>
                                          <p:attrName>style.opacity</p:attrName>
                                        </p:attrNameLst>
                                      </p:cBhvr>
                                      <p:to>
                                        <p:strVal val="0.5"/>
                                      </p:to>
                                    </p:set>
                                    <p:animEffect filter="image" prLst="opacity: 0.5">
                                      <p:cBhvr rctx="IE">
                                        <p:cTn id="25" dur="indefinite"/>
                                        <p:tgtEl>
                                          <p:spTgt spid="10">
                                            <p:txEl>
                                              <p:pRg st="2" end="2"/>
                                            </p:txEl>
                                          </p:spTgt>
                                        </p:tgtEl>
                                      </p:cBhvr>
                                    </p:animEffect>
                                  </p:childTnLst>
                                </p:cTn>
                              </p:par>
                              <p:par>
                                <p:cTn id="26" presetID="1"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Plant Available Water Content</a:t>
            </a:r>
            <a:endParaRPr lang="en-AU"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68747" y="917242"/>
            <a:ext cx="3620997" cy="3932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9146" y="1949450"/>
            <a:ext cx="676275"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701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Current Activities</a:t>
            </a:r>
            <a:endParaRPr lang="en-AU" dirty="0"/>
          </a:p>
        </p:txBody>
      </p:sp>
      <p:sp>
        <p:nvSpPr>
          <p:cNvPr id="3" name="Content Placeholder 2"/>
          <p:cNvSpPr>
            <a:spLocks noGrp="1"/>
          </p:cNvSpPr>
          <p:nvPr>
            <p:ph idx="1"/>
          </p:nvPr>
        </p:nvSpPr>
        <p:spPr>
          <a:xfrm>
            <a:off x="384048" y="1987062"/>
            <a:ext cx="8229600" cy="2863362"/>
          </a:xfrm>
        </p:spPr>
        <p:txBody>
          <a:bodyPr/>
          <a:lstStyle/>
          <a:p>
            <a:r>
              <a:rPr lang="en-AU" dirty="0" smtClean="0"/>
              <a:t>EM 38 &amp; </a:t>
            </a:r>
            <a:r>
              <a:rPr lang="en-AU" dirty="0" err="1" smtClean="0"/>
              <a:t>Radiometrics</a:t>
            </a:r>
            <a:r>
              <a:rPr lang="en-AU" dirty="0" smtClean="0"/>
              <a:t> Survey completed</a:t>
            </a:r>
          </a:p>
          <a:p>
            <a:r>
              <a:rPr lang="en-AU" dirty="0" smtClean="0"/>
              <a:t>Pivot DU Survey (1 done pre pivot repairs, another planned)</a:t>
            </a:r>
          </a:p>
          <a:p>
            <a:r>
              <a:rPr lang="en-AU" dirty="0" smtClean="0"/>
              <a:t>Installation of Soil Moisture Monitors &amp; Electronic </a:t>
            </a:r>
            <a:r>
              <a:rPr lang="en-AU" dirty="0" smtClean="0"/>
              <a:t>Rain Gauge</a:t>
            </a:r>
            <a:endParaRPr lang="en-AU" dirty="0"/>
          </a:p>
        </p:txBody>
      </p:sp>
    </p:spTree>
    <p:extLst>
      <p:ext uri="{BB962C8B-B14F-4D97-AF65-F5344CB8AC3E}">
        <p14:creationId xmlns:p14="http://schemas.microsoft.com/office/powerpoint/2010/main" val="2889048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Soil Moisture Sensors - </a:t>
            </a:r>
            <a:r>
              <a:rPr lang="en-AU" dirty="0" err="1" smtClean="0"/>
              <a:t>Wildeyes</a:t>
            </a:r>
            <a:endParaRPr lang="en-AU"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73378" y="943755"/>
            <a:ext cx="5453633" cy="4090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6381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am_000\Dropbox\2012\Downloads\SMI Point 1 - South (op31152)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1062038"/>
            <a:ext cx="7848600" cy="3019425"/>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AU" dirty="0" smtClean="0"/>
              <a:t>EM1 – Sandy Clay Loam</a:t>
            </a:r>
            <a:endParaRPr lang="en-AU" dirty="0"/>
          </a:p>
        </p:txBody>
      </p:sp>
    </p:spTree>
    <p:extLst>
      <p:ext uri="{BB962C8B-B14F-4D97-AF65-F5344CB8AC3E}">
        <p14:creationId xmlns:p14="http://schemas.microsoft.com/office/powerpoint/2010/main" val="23978747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TotalTime>
  <Words>1093</Words>
  <Application>Microsoft Office PowerPoint</Application>
  <PresentationFormat>On-screen Show (16:9)</PresentationFormat>
  <Paragraphs>118</Paragraphs>
  <Slides>13</Slides>
  <Notes>13</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Office Theme</vt:lpstr>
      <vt:lpstr>1_Custom Design</vt:lpstr>
      <vt:lpstr>Smarter Irrigation Project Dairy Innovation Day 2017</vt:lpstr>
      <vt:lpstr>Smarter Irrigation Project Components</vt:lpstr>
      <vt:lpstr>Project Outcomes</vt:lpstr>
      <vt:lpstr>WA Demonstration Site</vt:lpstr>
      <vt:lpstr>Electromagnetic survey (0-50cm)</vt:lpstr>
      <vt:lpstr>Plant Available Water Content</vt:lpstr>
      <vt:lpstr>Current Activities</vt:lpstr>
      <vt:lpstr>Soil Moisture Sensors - Wildeyes</vt:lpstr>
      <vt:lpstr>EM1 – Sandy Clay Loam</vt:lpstr>
      <vt:lpstr>EM 2 Clay Loam</vt:lpstr>
      <vt:lpstr>Scheduling</vt:lpstr>
      <vt:lpstr>Irrigation Schedule</vt:lpstr>
      <vt:lpstr>Acknowledgments</vt:lpstr>
    </vt:vector>
  </TitlesOfParts>
  <Company>ground creative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davies</dc:creator>
  <cp:lastModifiedBy>sam@agvivo.com.au</cp:lastModifiedBy>
  <cp:revision>47</cp:revision>
  <cp:lastPrinted>2015-09-16T23:42:57Z</cp:lastPrinted>
  <dcterms:created xsi:type="dcterms:W3CDTF">2013-10-10T06:37:19Z</dcterms:created>
  <dcterms:modified xsi:type="dcterms:W3CDTF">2017-08-04T02:00:02Z</dcterms:modified>
</cp:coreProperties>
</file>